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Lst>
  <p:notesMasterIdLst>
    <p:notesMasterId r:id="rId11"/>
  </p:notesMasterIdLst>
  <p:sldIdLst>
    <p:sldId id="272" r:id="rId3"/>
    <p:sldId id="363" r:id="rId4"/>
    <p:sldId id="259" r:id="rId5"/>
    <p:sldId id="262" r:id="rId6"/>
    <p:sldId id="364" r:id="rId7"/>
    <p:sldId id="280" r:id="rId8"/>
    <p:sldId id="281" r:id="rId9"/>
    <p:sldId id="278" r:id="rId10"/>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6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76531" autoAdjust="0"/>
  </p:normalViewPr>
  <p:slideViewPr>
    <p:cSldViewPr>
      <p:cViewPr varScale="1">
        <p:scale>
          <a:sx n="69" d="100"/>
          <a:sy n="69" d="100"/>
        </p:scale>
        <p:origin x="1626"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B76A601-6A39-4E8B-AA7C-513381044287}" type="datetimeFigureOut">
              <a:rPr lang="en-GB" smtClean="0"/>
              <a:t>17/06/2022</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51EBA6-C1B8-4589-87CF-6DE0E5C1A8E8}" type="slidenum">
              <a:rPr lang="en-GB" smtClean="0"/>
              <a:t>‹#›</a:t>
            </a:fld>
            <a:endParaRPr lang="en-GB"/>
          </a:p>
        </p:txBody>
      </p:sp>
    </p:spTree>
    <p:extLst>
      <p:ext uri="{BB962C8B-B14F-4D97-AF65-F5344CB8AC3E}">
        <p14:creationId xmlns:p14="http://schemas.microsoft.com/office/powerpoint/2010/main" val="363008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51EBA6-C1B8-4589-87CF-6DE0E5C1A8E8}" type="slidenum">
              <a:rPr lang="en-GB" smtClean="0"/>
              <a:t>3</a:t>
            </a:fld>
            <a:endParaRPr lang="en-GB"/>
          </a:p>
        </p:txBody>
      </p:sp>
    </p:spTree>
    <p:extLst>
      <p:ext uri="{BB962C8B-B14F-4D97-AF65-F5344CB8AC3E}">
        <p14:creationId xmlns:p14="http://schemas.microsoft.com/office/powerpoint/2010/main" val="3077970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51EBA6-C1B8-4589-87CF-6DE0E5C1A8E8}" type="slidenum">
              <a:rPr lang="en-GB" smtClean="0"/>
              <a:t>8</a:t>
            </a:fld>
            <a:endParaRPr lang="en-GB"/>
          </a:p>
        </p:txBody>
      </p:sp>
    </p:spTree>
    <p:extLst>
      <p:ext uri="{BB962C8B-B14F-4D97-AF65-F5344CB8AC3E}">
        <p14:creationId xmlns:p14="http://schemas.microsoft.com/office/powerpoint/2010/main" val="4167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F15AD5-C0B0-4C09-BB05-3ACB8228B5C4}" type="datetime1">
              <a:rPr lang="en-US" smtClean="0"/>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1"/>
            <a:ext cx="12192000" cy="6830677"/>
          </a:xfrm>
          <a:prstGeom prst="rect">
            <a:avLst/>
          </a:prstGeom>
        </p:spPr>
      </p:pic>
    </p:spTree>
    <p:extLst>
      <p:ext uri="{BB962C8B-B14F-4D97-AF65-F5344CB8AC3E}">
        <p14:creationId xmlns:p14="http://schemas.microsoft.com/office/powerpoint/2010/main" val="123668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55FE34-1DEF-4BBD-83E0-C3E0E59C13B4}" type="datetime1">
              <a:rPr lang="en-US" smtClean="0"/>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E81FF7-4A03-BA47-9835-D204C139CBB0}" type="slidenum">
              <a:rPr lang="en-US" smtClean="0"/>
              <a:pPr/>
              <a:t>‹#›</a:t>
            </a:fld>
            <a:endParaRPr lang="en-US" dirty="0"/>
          </a:p>
        </p:txBody>
      </p:sp>
    </p:spTree>
    <p:extLst>
      <p:ext uri="{BB962C8B-B14F-4D97-AF65-F5344CB8AC3E}">
        <p14:creationId xmlns:p14="http://schemas.microsoft.com/office/powerpoint/2010/main" val="302406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A4ADA-DB16-41CD-9644-A93345A34AFD}" type="datetime1">
              <a:rPr lang="en-US" smtClean="0"/>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E81FF7-4A03-BA47-9835-D204C139CBB0}" type="slidenum">
              <a:rPr lang="en-US" smtClean="0"/>
              <a:pPr/>
              <a:t>‹#›</a:t>
            </a:fld>
            <a:endParaRPr lang="en-US" dirty="0"/>
          </a:p>
        </p:txBody>
      </p:sp>
    </p:spTree>
    <p:extLst>
      <p:ext uri="{BB962C8B-B14F-4D97-AF65-F5344CB8AC3E}">
        <p14:creationId xmlns:p14="http://schemas.microsoft.com/office/powerpoint/2010/main" val="1060858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E774536-8BAD-2648-8B01-70CC9CEA9D4A}" type="datetimeFigureOut">
              <a:rPr lang="en-US" smtClean="0"/>
              <a:t>6/17/2022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347713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E774536-8BAD-2648-8B01-70CC9CEA9D4A}" type="datetimeFigureOut">
              <a:rPr lang="en-US" smtClean="0"/>
              <a:t>6/17/2022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639762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E774536-8BAD-2648-8B01-70CC9CEA9D4A}" type="datetimeFigureOut">
              <a:rPr lang="en-US" smtClean="0"/>
              <a:t>6/17/2022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1967427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E774536-8BAD-2648-8B01-70CC9CEA9D4A}" type="datetimeFigureOut">
              <a:rPr lang="en-US" smtClean="0"/>
              <a:t>6/17/2022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2446654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E774536-8BAD-2648-8B01-70CC9CEA9D4A}" type="datetimeFigureOut">
              <a:rPr lang="en-US" smtClean="0"/>
              <a:t>6/17/2022</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972537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E774536-8BAD-2648-8B01-70CC9CEA9D4A}" type="datetimeFigureOut">
              <a:rPr lang="en-US" smtClean="0"/>
              <a:t>6/17/2022</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3134305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E774536-8BAD-2648-8B01-70CC9CEA9D4A}" type="datetimeFigureOut">
              <a:rPr lang="en-US" smtClean="0"/>
              <a:t>6/17/2022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1733462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E774536-8BAD-2648-8B01-70CC9CEA9D4A}" type="datetimeFigureOut">
              <a:rPr lang="en-US" smtClean="0"/>
              <a:t>6/17/2022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410203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E329B-F868-4FE8-BDDD-D707EB8BAE11}" type="datetime1">
              <a:rPr lang="en-US" smtClean="0"/>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1"/>
            <a:ext cx="12192000" cy="6830677"/>
          </a:xfrm>
          <a:prstGeom prst="rect">
            <a:avLst/>
          </a:prstGeom>
        </p:spPr>
      </p:pic>
    </p:spTree>
    <p:extLst>
      <p:ext uri="{BB962C8B-B14F-4D97-AF65-F5344CB8AC3E}">
        <p14:creationId xmlns:p14="http://schemas.microsoft.com/office/powerpoint/2010/main" val="2531657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E774536-8BAD-2648-8B01-70CC9CEA9D4A}" type="datetimeFigureOut">
              <a:rPr lang="en-US" smtClean="0"/>
              <a:t>6/17/2022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88590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E774536-8BAD-2648-8B01-70CC9CEA9D4A}" type="datetimeFigureOut">
              <a:rPr lang="en-US" smtClean="0"/>
              <a:t>6/17/2022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406698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E774536-8BAD-2648-8B01-70CC9CEA9D4A}" type="datetimeFigureOut">
              <a:rPr lang="en-US" smtClean="0"/>
              <a:t>6/17/2022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173929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CAEE5F-64D0-4270-9356-F3EDB9498276}" type="datetime1">
              <a:rPr lang="en-US" smtClean="0"/>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E81FF7-4A03-BA47-9835-D204C139CBB0}" type="slidenum">
              <a:rPr lang="en-US" smtClean="0"/>
              <a:pPr/>
              <a:t>‹#›</a:t>
            </a:fld>
            <a:endParaRPr lang="en-US" dirty="0"/>
          </a:p>
        </p:txBody>
      </p:sp>
    </p:spTree>
    <p:extLst>
      <p:ext uri="{BB962C8B-B14F-4D97-AF65-F5344CB8AC3E}">
        <p14:creationId xmlns:p14="http://schemas.microsoft.com/office/powerpoint/2010/main" val="413702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6A6F4-23E3-464C-AEBB-0DF40501321A}" type="datetime1">
              <a:rPr lang="en-US" smtClean="0"/>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1"/>
            <a:ext cx="12192000" cy="6830677"/>
          </a:xfrm>
          <a:prstGeom prst="rect">
            <a:avLst/>
          </a:prstGeom>
        </p:spPr>
      </p:pic>
    </p:spTree>
    <p:extLst>
      <p:ext uri="{BB962C8B-B14F-4D97-AF65-F5344CB8AC3E}">
        <p14:creationId xmlns:p14="http://schemas.microsoft.com/office/powerpoint/2010/main" val="169993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135338-D399-4DB1-A286-A697A11F5371}" type="datetime1">
              <a:rPr lang="en-US" smtClean="0"/>
              <a:t>6/17/2022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E81FF7-4A03-BA47-9835-D204C139CBB0}" type="slidenum">
              <a:rPr lang="en-US" smtClean="0"/>
              <a:pPr/>
              <a:t>‹#›</a:t>
            </a:fld>
            <a:endParaRPr lang="en-US" dirty="0"/>
          </a:p>
        </p:txBody>
      </p:sp>
    </p:spTree>
    <p:extLst>
      <p:ext uri="{BB962C8B-B14F-4D97-AF65-F5344CB8AC3E}">
        <p14:creationId xmlns:p14="http://schemas.microsoft.com/office/powerpoint/2010/main" val="422839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AB4EEC-8293-4FDC-AB94-2BC4DEDE18F3}" type="datetime1">
              <a:rPr lang="en-US" smtClean="0"/>
              <a:t>6/17/2022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E81FF7-4A03-BA47-9835-D204C139CBB0}" type="slidenum">
              <a:rPr lang="en-US" smtClean="0"/>
              <a:pPr/>
              <a:t>‹#›</a:t>
            </a:fld>
            <a:endParaRPr lang="en-US" dirty="0"/>
          </a:p>
        </p:txBody>
      </p:sp>
    </p:spTree>
    <p:extLst>
      <p:ext uri="{BB962C8B-B14F-4D97-AF65-F5344CB8AC3E}">
        <p14:creationId xmlns:p14="http://schemas.microsoft.com/office/powerpoint/2010/main" val="101858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A2471-2DB2-4EB5-8E3C-8F789F501075}" type="datetime1">
              <a:rPr lang="en-US" smtClean="0"/>
              <a:t>6/17/2022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E81FF7-4A03-BA47-9835-D204C139CBB0}" type="slidenum">
              <a:rPr lang="en-US" smtClean="0"/>
              <a:pPr/>
              <a:t>‹#›</a:t>
            </a:fld>
            <a:endParaRPr lang="en-US" dirty="0"/>
          </a:p>
        </p:txBody>
      </p:sp>
    </p:spTree>
    <p:extLst>
      <p:ext uri="{BB962C8B-B14F-4D97-AF65-F5344CB8AC3E}">
        <p14:creationId xmlns:p14="http://schemas.microsoft.com/office/powerpoint/2010/main" val="270350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28D6E-D2AA-4C7C-8555-EE1D250E3053}" type="datetime1">
              <a:rPr lang="en-US" smtClean="0"/>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E81FF7-4A03-BA47-9835-D204C139CBB0}" type="slidenum">
              <a:rPr lang="en-US" smtClean="0"/>
              <a:pPr/>
              <a:t>‹#›</a:t>
            </a:fld>
            <a:endParaRPr lang="en-US" dirty="0"/>
          </a:p>
        </p:txBody>
      </p:sp>
    </p:spTree>
    <p:extLst>
      <p:ext uri="{BB962C8B-B14F-4D97-AF65-F5344CB8AC3E}">
        <p14:creationId xmlns:p14="http://schemas.microsoft.com/office/powerpoint/2010/main" val="164318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1E34DD-FD50-4D41-B3C2-063D37F4EEF8}" type="datetime1">
              <a:rPr lang="en-US" smtClean="0"/>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E81FF7-4A03-BA47-9835-D204C139CBB0}" type="slidenum">
              <a:rPr lang="en-US" smtClean="0"/>
              <a:pPr/>
              <a:t>‹#›</a:t>
            </a:fld>
            <a:endParaRPr lang="en-US" dirty="0"/>
          </a:p>
        </p:txBody>
      </p:sp>
    </p:spTree>
    <p:extLst>
      <p:ext uri="{BB962C8B-B14F-4D97-AF65-F5344CB8AC3E}">
        <p14:creationId xmlns:p14="http://schemas.microsoft.com/office/powerpoint/2010/main" val="414553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D48E8-8D6D-465C-8820-087E31C1CBA1}" type="datetime1">
              <a:rPr lang="en-US" smtClean="0"/>
              <a:t>6/17/2022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12701"/>
            <a:ext cx="12192000" cy="6830677"/>
          </a:xfrm>
          <a:prstGeom prst="rect">
            <a:avLst/>
          </a:prstGeom>
        </p:spPr>
      </p:pic>
    </p:spTree>
    <p:extLst>
      <p:ext uri="{BB962C8B-B14F-4D97-AF65-F5344CB8AC3E}">
        <p14:creationId xmlns:p14="http://schemas.microsoft.com/office/powerpoint/2010/main" val="40399403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0" descr="Screen shot 2017-01-16 at 11.30.06.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072330" y="269875"/>
            <a:ext cx="2601087" cy="704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704477"/>
            <a:ext cx="6114197" cy="1902401"/>
          </a:xfrm>
          <a:prstGeom prst="rect">
            <a:avLst/>
          </a:prstGeom>
        </p:spPr>
      </p:pic>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14197" y="1704477"/>
            <a:ext cx="6077803" cy="1902401"/>
          </a:xfrm>
          <a:prstGeom prst="rect">
            <a:avLst/>
          </a:prstGeom>
        </p:spPr>
      </p:pic>
    </p:spTree>
    <p:extLst>
      <p:ext uri="{BB962C8B-B14F-4D97-AF65-F5344CB8AC3E}">
        <p14:creationId xmlns:p14="http://schemas.microsoft.com/office/powerpoint/2010/main" val="40614081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A4AD-4DAD-4E14-B0ED-56BD1D73BAD0}"/>
              </a:ext>
            </a:extLst>
          </p:cNvPr>
          <p:cNvSpPr>
            <a:spLocks noGrp="1"/>
          </p:cNvSpPr>
          <p:nvPr>
            <p:ph type="ctrTitle"/>
          </p:nvPr>
        </p:nvSpPr>
        <p:spPr>
          <a:xfrm>
            <a:off x="270538" y="371602"/>
            <a:ext cx="10363200" cy="1011237"/>
          </a:xfrm>
        </p:spPr>
        <p:txBody>
          <a:bodyPr anchor="ctr">
            <a:normAutofit/>
          </a:bodyPr>
          <a:lstStyle/>
          <a:p>
            <a:pPr algn="l"/>
            <a:r>
              <a:rPr lang="en-GB" sz="4400" dirty="0">
                <a:latin typeface="Arial" panose="020B0604020202020204" pitchFamily="34" charset="0"/>
                <a:cs typeface="Arial" panose="020B0604020202020204" pitchFamily="34" charset="0"/>
              </a:rPr>
              <a:t>Health Innovation Dudley</a:t>
            </a:r>
            <a:br>
              <a:rPr lang="en-GB" sz="44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Project Update– Towns Board June 2022  </a:t>
            </a:r>
            <a:endParaRPr lang="en-GB" sz="4400" dirty="0">
              <a:latin typeface="Arial" panose="020B0604020202020204" pitchFamily="34" charset="0"/>
              <a:cs typeface="Arial" panose="020B0604020202020204" pitchFamily="34" charset="0"/>
            </a:endParaRPr>
          </a:p>
        </p:txBody>
      </p:sp>
      <p:sp>
        <p:nvSpPr>
          <p:cNvPr id="4" name="object 5">
            <a:extLst>
              <a:ext uri="{FF2B5EF4-FFF2-40B4-BE49-F238E27FC236}">
                <a16:creationId xmlns:a16="http://schemas.microsoft.com/office/drawing/2014/main" id="{AC0A6290-3A3B-45C5-A8A7-40990DF84DCA}"/>
              </a:ext>
            </a:extLst>
          </p:cNvPr>
          <p:cNvSpPr/>
          <p:nvPr/>
        </p:nvSpPr>
        <p:spPr>
          <a:xfrm>
            <a:off x="381000" y="1435640"/>
            <a:ext cx="6781800" cy="4038600"/>
          </a:xfrm>
          <a:prstGeom prst="rect">
            <a:avLst/>
          </a:prstGeom>
          <a:blipFill>
            <a:blip r:embed="rId2" cstate="print"/>
            <a:stretch>
              <a:fillRect/>
            </a:stretch>
          </a:blipFill>
        </p:spPr>
        <p:txBody>
          <a:bodyPr wrap="square" lIns="0" tIns="0" rIns="0" bIns="0" rtlCol="0">
            <a:noAutofit/>
          </a:bodyPr>
          <a:lstStyle/>
          <a:p>
            <a:endParaRPr/>
          </a:p>
        </p:txBody>
      </p:sp>
      <p:pic>
        <p:nvPicPr>
          <p:cNvPr id="6" name="Picture 5">
            <a:extLst>
              <a:ext uri="{FF2B5EF4-FFF2-40B4-BE49-F238E27FC236}">
                <a16:creationId xmlns:a16="http://schemas.microsoft.com/office/drawing/2014/main" id="{1F46769A-AC7F-4C38-A342-F1166529B6EE}"/>
              </a:ext>
            </a:extLst>
          </p:cNvPr>
          <p:cNvPicPr>
            <a:picLocks noChangeAspect="1"/>
          </p:cNvPicPr>
          <p:nvPr/>
        </p:nvPicPr>
        <p:blipFill rotWithShape="1">
          <a:blip r:embed="rId3"/>
          <a:srcRect t="5354" r="5201"/>
          <a:stretch/>
        </p:blipFill>
        <p:spPr>
          <a:xfrm>
            <a:off x="9727121" y="2590800"/>
            <a:ext cx="2160079" cy="778966"/>
          </a:xfrm>
          <a:prstGeom prst="rect">
            <a:avLst/>
          </a:prstGeom>
        </p:spPr>
      </p:pic>
      <p:pic>
        <p:nvPicPr>
          <p:cNvPr id="8" name="Picture 7" descr="Logo, company name&#10;&#10;Description automatically generated">
            <a:extLst>
              <a:ext uri="{FF2B5EF4-FFF2-40B4-BE49-F238E27FC236}">
                <a16:creationId xmlns:a16="http://schemas.microsoft.com/office/drawing/2014/main" id="{6CDF4483-958F-40CF-80C8-01914A171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1676400"/>
            <a:ext cx="1929863" cy="1421617"/>
          </a:xfrm>
          <a:prstGeom prst="rect">
            <a:avLst/>
          </a:prstGeom>
        </p:spPr>
      </p:pic>
      <p:pic>
        <p:nvPicPr>
          <p:cNvPr id="10" name="Picture 9" descr="Text, logo&#10;&#10;Description automatically generated with medium confidence">
            <a:extLst>
              <a:ext uri="{FF2B5EF4-FFF2-40B4-BE49-F238E27FC236}">
                <a16:creationId xmlns:a16="http://schemas.microsoft.com/office/drawing/2014/main" id="{4697366D-7CB0-4077-9078-E9D0D6BBE9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263" y="3184116"/>
            <a:ext cx="2925064" cy="1011237"/>
          </a:xfrm>
          <a:prstGeom prst="rect">
            <a:avLst/>
          </a:prstGeom>
        </p:spPr>
      </p:pic>
    </p:spTree>
    <p:extLst>
      <p:ext uri="{BB962C8B-B14F-4D97-AF65-F5344CB8AC3E}">
        <p14:creationId xmlns:p14="http://schemas.microsoft.com/office/powerpoint/2010/main" val="37062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D3D50323-71DC-4B9D-AE78-AF2C058F634B}"/>
              </a:ext>
            </a:extLst>
          </p:cNvPr>
          <p:cNvSpPr/>
          <p:nvPr/>
        </p:nvSpPr>
        <p:spPr>
          <a:xfrm>
            <a:off x="731768" y="1411252"/>
            <a:ext cx="5409352" cy="40354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79EAD18-C388-442A-AFCB-67EF8FE2EB81}"/>
              </a:ext>
            </a:extLst>
          </p:cNvPr>
          <p:cNvSpPr txBox="1"/>
          <p:nvPr/>
        </p:nvSpPr>
        <p:spPr>
          <a:xfrm>
            <a:off x="6934200" y="1594154"/>
            <a:ext cx="4271930" cy="4216539"/>
          </a:xfrm>
          <a:prstGeom prst="rect">
            <a:avLst/>
          </a:prstGeom>
          <a:noFill/>
        </p:spPr>
        <p:txBody>
          <a:bodyPr wrap="square" rtlCol="0">
            <a:spAutoFit/>
          </a:bodyPr>
          <a:lstStyle/>
          <a:p>
            <a:r>
              <a:rPr lang="en-GB" b="1" dirty="0">
                <a:solidFill>
                  <a:srgbClr val="C00000"/>
                </a:solidFill>
              </a:rPr>
              <a:t>Appointment of Alliance Board</a:t>
            </a:r>
          </a:p>
          <a:p>
            <a:pPr marL="285750" indent="-285750">
              <a:lnSpc>
                <a:spcPct val="150000"/>
              </a:lnSpc>
              <a:buFont typeface="Arial" panose="020B0604020202020204" pitchFamily="34" charset="0"/>
              <a:buChar char="•"/>
            </a:pPr>
            <a:r>
              <a:rPr lang="en-GB" sz="1600" dirty="0"/>
              <a:t>Post SSQ  8</a:t>
            </a:r>
            <a:r>
              <a:rPr lang="en-GB" sz="1600" baseline="30000" dirty="0"/>
              <a:t>th</a:t>
            </a:r>
            <a:r>
              <a:rPr lang="en-GB" sz="1600" dirty="0"/>
              <a:t> June</a:t>
            </a:r>
          </a:p>
          <a:p>
            <a:pPr marL="285750" indent="-285750">
              <a:lnSpc>
                <a:spcPct val="150000"/>
              </a:lnSpc>
              <a:buFont typeface="Arial" panose="020B0604020202020204" pitchFamily="34" charset="0"/>
              <a:buChar char="•"/>
            </a:pPr>
            <a:r>
              <a:rPr lang="en-GB" sz="1600" dirty="0"/>
              <a:t>Industry Day for procurement 24</a:t>
            </a:r>
            <a:r>
              <a:rPr lang="en-GB" sz="1600" baseline="30000" dirty="0"/>
              <a:t>th</a:t>
            </a:r>
            <a:r>
              <a:rPr lang="en-GB" sz="1600" dirty="0"/>
              <a:t> June</a:t>
            </a:r>
          </a:p>
          <a:p>
            <a:pPr marL="285750" indent="-285750">
              <a:lnSpc>
                <a:spcPct val="150000"/>
              </a:lnSpc>
              <a:buFont typeface="Arial" panose="020B0604020202020204" pitchFamily="34" charset="0"/>
              <a:buChar char="•"/>
            </a:pPr>
            <a:r>
              <a:rPr lang="en-GB" sz="1600" dirty="0"/>
              <a:t>SSQ Evaluation moderation 8</a:t>
            </a:r>
            <a:r>
              <a:rPr lang="en-GB" sz="1600" baseline="30000" dirty="0"/>
              <a:t>th</a:t>
            </a:r>
            <a:r>
              <a:rPr lang="en-GB" sz="1600" dirty="0"/>
              <a:t> August</a:t>
            </a:r>
          </a:p>
          <a:p>
            <a:pPr marL="285750" indent="-285750">
              <a:lnSpc>
                <a:spcPct val="150000"/>
              </a:lnSpc>
              <a:buFont typeface="Arial" panose="020B0604020202020204" pitchFamily="34" charset="0"/>
              <a:buChar char="•"/>
            </a:pPr>
            <a:r>
              <a:rPr lang="en-GB" sz="1600" dirty="0"/>
              <a:t>Notify tenderers 9</a:t>
            </a:r>
            <a:r>
              <a:rPr lang="en-GB" sz="1600" baseline="30000" dirty="0"/>
              <a:t>th</a:t>
            </a:r>
            <a:r>
              <a:rPr lang="en-GB" sz="1600" dirty="0"/>
              <a:t> August</a:t>
            </a:r>
          </a:p>
          <a:p>
            <a:pPr marL="285750" indent="-285750">
              <a:lnSpc>
                <a:spcPct val="150000"/>
              </a:lnSpc>
              <a:buFont typeface="Arial" panose="020B0604020202020204" pitchFamily="34" charset="0"/>
              <a:buChar char="•"/>
            </a:pPr>
            <a:r>
              <a:rPr lang="en-GB" sz="1600" dirty="0"/>
              <a:t>Presentation/interviews 5</a:t>
            </a:r>
            <a:r>
              <a:rPr lang="en-GB" sz="1600" baseline="30000" dirty="0"/>
              <a:t>th</a:t>
            </a:r>
            <a:r>
              <a:rPr lang="en-GB" sz="1600" dirty="0"/>
              <a:t> Sept – 26</a:t>
            </a:r>
            <a:r>
              <a:rPr lang="en-GB" sz="1600" baseline="30000" dirty="0"/>
              <a:t>th</a:t>
            </a:r>
            <a:r>
              <a:rPr lang="en-GB" sz="1600" dirty="0"/>
              <a:t> Sept</a:t>
            </a:r>
          </a:p>
          <a:p>
            <a:pPr marL="285750" indent="-285750">
              <a:lnSpc>
                <a:spcPct val="150000"/>
              </a:lnSpc>
              <a:buFont typeface="Arial" panose="020B0604020202020204" pitchFamily="34" charset="0"/>
              <a:buChar char="•"/>
            </a:pPr>
            <a:r>
              <a:rPr lang="en-GB" sz="1600" dirty="0" err="1"/>
              <a:t>Behavourial</a:t>
            </a:r>
            <a:r>
              <a:rPr lang="en-GB" sz="1600" dirty="0"/>
              <a:t> Workshops 3</a:t>
            </a:r>
            <a:r>
              <a:rPr lang="en-GB" sz="1600" baseline="30000" dirty="0"/>
              <a:t>rd</a:t>
            </a:r>
            <a:r>
              <a:rPr lang="en-GB" sz="1600" dirty="0"/>
              <a:t> Oct – 7</a:t>
            </a:r>
            <a:r>
              <a:rPr lang="en-GB" sz="1600" baseline="30000" dirty="0"/>
              <a:t>th</a:t>
            </a:r>
            <a:r>
              <a:rPr lang="en-GB" sz="1600" dirty="0"/>
              <a:t> Oct</a:t>
            </a:r>
          </a:p>
          <a:p>
            <a:pPr marL="285750" indent="-285750">
              <a:lnSpc>
                <a:spcPct val="150000"/>
              </a:lnSpc>
              <a:buFont typeface="Arial" panose="020B0604020202020204" pitchFamily="34" charset="0"/>
              <a:buChar char="•"/>
            </a:pPr>
            <a:r>
              <a:rPr lang="en-GB" sz="1600" dirty="0"/>
              <a:t>Assessment 24</a:t>
            </a:r>
            <a:r>
              <a:rPr lang="en-GB" sz="1600" baseline="30000" dirty="0"/>
              <a:t>th</a:t>
            </a:r>
            <a:r>
              <a:rPr lang="en-GB" sz="1600" dirty="0"/>
              <a:t> Oct – 4</a:t>
            </a:r>
            <a:r>
              <a:rPr lang="en-GB" sz="1600" baseline="30000" dirty="0"/>
              <a:t>th</a:t>
            </a:r>
            <a:r>
              <a:rPr lang="en-GB" sz="1600" dirty="0"/>
              <a:t> Nov</a:t>
            </a:r>
          </a:p>
          <a:p>
            <a:pPr marL="285750" indent="-285750">
              <a:lnSpc>
                <a:spcPct val="150000"/>
              </a:lnSpc>
              <a:buFont typeface="Arial" panose="020B0604020202020204" pitchFamily="34" charset="0"/>
              <a:buChar char="•"/>
            </a:pPr>
            <a:r>
              <a:rPr lang="en-GB" sz="1600" dirty="0"/>
              <a:t>Approval to appoint  7</a:t>
            </a:r>
            <a:r>
              <a:rPr lang="en-GB" sz="1600" baseline="30000" dirty="0"/>
              <a:t>th</a:t>
            </a:r>
            <a:r>
              <a:rPr lang="en-GB" sz="1600" dirty="0"/>
              <a:t> November</a:t>
            </a:r>
          </a:p>
          <a:p>
            <a:pPr marL="285750" indent="-285750">
              <a:lnSpc>
                <a:spcPct val="150000"/>
              </a:lnSpc>
              <a:buFont typeface="Arial" panose="020B0604020202020204" pitchFamily="34" charset="0"/>
              <a:buChar char="•"/>
            </a:pPr>
            <a:r>
              <a:rPr lang="en-GB" sz="1600" dirty="0"/>
              <a:t>Award contract late November</a:t>
            </a:r>
          </a:p>
          <a:p>
            <a:pPr marL="285750" indent="-285750">
              <a:buFont typeface="Arial" panose="020B0604020202020204" pitchFamily="34" charset="0"/>
              <a:buChar char="•"/>
            </a:pPr>
            <a:endParaRPr lang="en-GB" sz="1600" dirty="0"/>
          </a:p>
          <a:p>
            <a:endParaRPr lang="en-GB" dirty="0"/>
          </a:p>
        </p:txBody>
      </p:sp>
      <p:sp>
        <p:nvSpPr>
          <p:cNvPr id="6" name="TextBox 5">
            <a:extLst>
              <a:ext uri="{FF2B5EF4-FFF2-40B4-BE49-F238E27FC236}">
                <a16:creationId xmlns:a16="http://schemas.microsoft.com/office/drawing/2014/main" id="{FC997950-4DC5-47DA-92E2-9EA8B1C127A5}"/>
              </a:ext>
            </a:extLst>
          </p:cNvPr>
          <p:cNvSpPr txBox="1"/>
          <p:nvPr/>
        </p:nvSpPr>
        <p:spPr>
          <a:xfrm>
            <a:off x="1371600" y="1752600"/>
            <a:ext cx="3780200" cy="2169825"/>
          </a:xfrm>
          <a:prstGeom prst="rect">
            <a:avLst/>
          </a:prstGeom>
          <a:noFill/>
        </p:spPr>
        <p:txBody>
          <a:bodyPr wrap="square" rtlCol="0">
            <a:spAutoFit/>
          </a:bodyPr>
          <a:lstStyle/>
          <a:p>
            <a:r>
              <a:rPr lang="en-GB" b="1" dirty="0">
                <a:solidFill>
                  <a:srgbClr val="C00000"/>
                </a:solidFill>
              </a:rPr>
              <a:t>Full Business Case</a:t>
            </a:r>
          </a:p>
          <a:p>
            <a:endParaRPr lang="en-GB" b="1" dirty="0">
              <a:solidFill>
                <a:srgbClr val="C00000"/>
              </a:solidFill>
            </a:endParaRPr>
          </a:p>
          <a:p>
            <a:endParaRPr lang="en-GB" sz="100" b="1" dirty="0">
              <a:solidFill>
                <a:srgbClr val="0070C0"/>
              </a:solidFill>
            </a:endParaRPr>
          </a:p>
          <a:p>
            <a:pPr marL="285750" indent="-285750">
              <a:buFont typeface="Arial" panose="020B0604020202020204" pitchFamily="34" charset="0"/>
              <a:buChar char="•"/>
            </a:pPr>
            <a:r>
              <a:rPr lang="en-GB" sz="1600" dirty="0"/>
              <a:t>Submitted to DLUHC 19</a:t>
            </a:r>
            <a:r>
              <a:rPr lang="en-GB" sz="1600" baseline="30000" dirty="0"/>
              <a:t>th</a:t>
            </a:r>
            <a:r>
              <a:rPr lang="en-GB" sz="1600" dirty="0"/>
              <a:t> April</a:t>
            </a:r>
          </a:p>
          <a:p>
            <a:endParaRPr lang="en-GB" sz="1600" dirty="0"/>
          </a:p>
          <a:p>
            <a:pPr marL="285750" indent="-285750">
              <a:buFont typeface="Arial" panose="020B0604020202020204" pitchFamily="34" charset="0"/>
              <a:buChar char="•"/>
            </a:pPr>
            <a:r>
              <a:rPr lang="en-GB" sz="1600" dirty="0"/>
              <a:t>First tranche of funding due this month</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Waiting on any clarification questions</a:t>
            </a:r>
          </a:p>
          <a:p>
            <a:pPr marL="285750" indent="-285750">
              <a:buFont typeface="Arial" panose="020B0604020202020204" pitchFamily="34" charset="0"/>
              <a:buChar char="•"/>
            </a:pPr>
            <a:endParaRPr lang="en-GB" dirty="0"/>
          </a:p>
        </p:txBody>
      </p:sp>
      <p:sp>
        <p:nvSpPr>
          <p:cNvPr id="7" name="Rounded Rectangle 14">
            <a:extLst>
              <a:ext uri="{FF2B5EF4-FFF2-40B4-BE49-F238E27FC236}">
                <a16:creationId xmlns:a16="http://schemas.microsoft.com/office/drawing/2014/main" id="{F72D5E10-4C8E-468D-A376-9D1529F7E62B}"/>
              </a:ext>
            </a:extLst>
          </p:cNvPr>
          <p:cNvSpPr/>
          <p:nvPr/>
        </p:nvSpPr>
        <p:spPr>
          <a:xfrm>
            <a:off x="6400800" y="1397023"/>
            <a:ext cx="5217410" cy="4049724"/>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4">
            <a:extLst>
              <a:ext uri="{FF2B5EF4-FFF2-40B4-BE49-F238E27FC236}">
                <a16:creationId xmlns:a16="http://schemas.microsoft.com/office/drawing/2014/main" id="{71DE7512-E86A-4559-9D26-4117A2D2746C}"/>
              </a:ext>
            </a:extLst>
          </p:cNvPr>
          <p:cNvSpPr txBox="1"/>
          <p:nvPr/>
        </p:nvSpPr>
        <p:spPr>
          <a:xfrm>
            <a:off x="757226" y="438461"/>
            <a:ext cx="4566392" cy="614870"/>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lvl="0"/>
            <a:r>
              <a:rPr lang="en-GB" sz="2800" b="1" dirty="0">
                <a:solidFill>
                  <a:schemeClr val="tx1"/>
                </a:solidFill>
              </a:rPr>
              <a:t>Update on Bid </a:t>
            </a:r>
          </a:p>
        </p:txBody>
      </p:sp>
    </p:spTree>
    <p:extLst>
      <p:ext uri="{BB962C8B-B14F-4D97-AF65-F5344CB8AC3E}">
        <p14:creationId xmlns:p14="http://schemas.microsoft.com/office/powerpoint/2010/main" val="35399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47A3856-3FE3-4DEF-8608-8E6EC3D73CB6}"/>
              </a:ext>
            </a:extLst>
          </p:cNvPr>
          <p:cNvSpPr/>
          <p:nvPr/>
        </p:nvSpPr>
        <p:spPr>
          <a:xfrm>
            <a:off x="7257494" y="263805"/>
            <a:ext cx="2314848" cy="4134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rPr>
              <a:t>DMBC sign off, escalation and decision process</a:t>
            </a:r>
          </a:p>
          <a:p>
            <a:endParaRPr lang="en-GB" sz="1400" dirty="0">
              <a:solidFill>
                <a:schemeClr val="tx1"/>
              </a:solidFill>
            </a:endParaRPr>
          </a:p>
        </p:txBody>
      </p:sp>
      <p:sp>
        <p:nvSpPr>
          <p:cNvPr id="2" name="Title 1">
            <a:extLst>
              <a:ext uri="{FF2B5EF4-FFF2-40B4-BE49-F238E27FC236}">
                <a16:creationId xmlns:a16="http://schemas.microsoft.com/office/drawing/2014/main" id="{A5C847C7-07FE-4D0D-9236-2A153C8D0BF2}"/>
              </a:ext>
            </a:extLst>
          </p:cNvPr>
          <p:cNvSpPr>
            <a:spLocks noGrp="1"/>
          </p:cNvSpPr>
          <p:nvPr>
            <p:ph type="title"/>
          </p:nvPr>
        </p:nvSpPr>
        <p:spPr>
          <a:xfrm>
            <a:off x="-14151" y="-4527"/>
            <a:ext cx="10515600" cy="377281"/>
          </a:xfrm>
        </p:spPr>
        <p:txBody>
          <a:bodyPr>
            <a:noAutofit/>
          </a:bodyPr>
          <a:lstStyle/>
          <a:p>
            <a:r>
              <a:rPr lang="en-GB" sz="2400" dirty="0"/>
              <a:t>Project governance: pre-alliance Jan 2022 – Dec 2022</a:t>
            </a:r>
          </a:p>
        </p:txBody>
      </p:sp>
      <p:sp>
        <p:nvSpPr>
          <p:cNvPr id="4" name="Rectangle: Rounded Corners 3">
            <a:extLst>
              <a:ext uri="{FF2B5EF4-FFF2-40B4-BE49-F238E27FC236}">
                <a16:creationId xmlns:a16="http://schemas.microsoft.com/office/drawing/2014/main" id="{06264D2E-BE9F-4CB3-A726-F58BAA1CEC77}"/>
              </a:ext>
            </a:extLst>
          </p:cNvPr>
          <p:cNvSpPr/>
          <p:nvPr/>
        </p:nvSpPr>
        <p:spPr>
          <a:xfrm>
            <a:off x="2476412" y="3317832"/>
            <a:ext cx="2849731" cy="7316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Towns Fund project team</a:t>
            </a:r>
          </a:p>
          <a:p>
            <a:pPr algn="ctr"/>
            <a:r>
              <a:rPr lang="en-GB" sz="1200" dirty="0">
                <a:solidFill>
                  <a:schemeClr val="tx1"/>
                </a:solidFill>
              </a:rPr>
              <a:t>Fortnightly</a:t>
            </a:r>
          </a:p>
          <a:p>
            <a:pPr algn="ctr"/>
            <a:r>
              <a:rPr lang="en-GB" sz="1200" dirty="0">
                <a:solidFill>
                  <a:schemeClr val="tx1"/>
                </a:solidFill>
              </a:rPr>
              <a:t>Chaired by Vicky Smith</a:t>
            </a:r>
          </a:p>
        </p:txBody>
      </p:sp>
      <p:cxnSp>
        <p:nvCxnSpPr>
          <p:cNvPr id="7" name="Straight Arrow Connector 6">
            <a:extLst>
              <a:ext uri="{FF2B5EF4-FFF2-40B4-BE49-F238E27FC236}">
                <a16:creationId xmlns:a16="http://schemas.microsoft.com/office/drawing/2014/main" id="{18DFA67B-923A-435F-83E7-4ECCA82839ED}"/>
              </a:ext>
            </a:extLst>
          </p:cNvPr>
          <p:cNvCxnSpPr>
            <a:cxnSpLocks/>
            <a:endCxn id="4" idx="2"/>
          </p:cNvCxnSpPr>
          <p:nvPr/>
        </p:nvCxnSpPr>
        <p:spPr>
          <a:xfrm flipV="1">
            <a:off x="3901278" y="4049480"/>
            <a:ext cx="0" cy="948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73858A7-8366-4D58-B44A-C3DA8A1C8A29}"/>
              </a:ext>
            </a:extLst>
          </p:cNvPr>
          <p:cNvSpPr/>
          <p:nvPr/>
        </p:nvSpPr>
        <p:spPr>
          <a:xfrm>
            <a:off x="2476410" y="1963231"/>
            <a:ext cx="2849731" cy="82636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HID Steering group </a:t>
            </a:r>
          </a:p>
          <a:p>
            <a:pPr algn="ctr"/>
            <a:r>
              <a:rPr lang="en-GB" sz="1200" dirty="0">
                <a:solidFill>
                  <a:schemeClr val="tx1"/>
                </a:solidFill>
              </a:rPr>
              <a:t>Monthly</a:t>
            </a:r>
          </a:p>
          <a:p>
            <a:pPr algn="ctr"/>
            <a:r>
              <a:rPr lang="en-GB" sz="1200" dirty="0">
                <a:solidFill>
                  <a:schemeClr val="tx1"/>
                </a:solidFill>
              </a:rPr>
              <a:t> chaired by Helen Martin</a:t>
            </a:r>
          </a:p>
        </p:txBody>
      </p:sp>
      <p:sp>
        <p:nvSpPr>
          <p:cNvPr id="9" name="Rectangle: Rounded Corners 8">
            <a:extLst>
              <a:ext uri="{FF2B5EF4-FFF2-40B4-BE49-F238E27FC236}">
                <a16:creationId xmlns:a16="http://schemas.microsoft.com/office/drawing/2014/main" id="{44FA1523-5B1E-458A-8CE6-C03D4D08C4BA}"/>
              </a:ext>
            </a:extLst>
          </p:cNvPr>
          <p:cNvSpPr/>
          <p:nvPr/>
        </p:nvSpPr>
        <p:spPr>
          <a:xfrm>
            <a:off x="7537695" y="992969"/>
            <a:ext cx="1625356" cy="5279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Cabinet</a:t>
            </a:r>
          </a:p>
        </p:txBody>
      </p:sp>
      <p:sp>
        <p:nvSpPr>
          <p:cNvPr id="10" name="Rectangle: Rounded Corners 9">
            <a:extLst>
              <a:ext uri="{FF2B5EF4-FFF2-40B4-BE49-F238E27FC236}">
                <a16:creationId xmlns:a16="http://schemas.microsoft.com/office/drawing/2014/main" id="{791FF091-F3C1-4CDF-B6EE-6F3E22EB57E6}"/>
              </a:ext>
            </a:extLst>
          </p:cNvPr>
          <p:cNvSpPr/>
          <p:nvPr/>
        </p:nvSpPr>
        <p:spPr>
          <a:xfrm>
            <a:off x="308595" y="5252375"/>
            <a:ext cx="1795588" cy="906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IPI advisory team  </a:t>
            </a:r>
          </a:p>
          <a:p>
            <a:pPr algn="ctr"/>
            <a:r>
              <a:rPr lang="en-GB" sz="1200" dirty="0">
                <a:solidFill>
                  <a:schemeClr val="tx1"/>
                </a:solidFill>
              </a:rPr>
              <a:t>Weekly</a:t>
            </a:r>
          </a:p>
          <a:p>
            <a:pPr algn="ctr"/>
            <a:r>
              <a:rPr lang="en-GB" sz="1200" dirty="0">
                <a:solidFill>
                  <a:schemeClr val="tx1"/>
                </a:solidFill>
              </a:rPr>
              <a:t>Key contact: Adam Westwood</a:t>
            </a:r>
          </a:p>
        </p:txBody>
      </p:sp>
      <p:sp>
        <p:nvSpPr>
          <p:cNvPr id="11" name="Rectangle: Rounded Corners 10">
            <a:extLst>
              <a:ext uri="{FF2B5EF4-FFF2-40B4-BE49-F238E27FC236}">
                <a16:creationId xmlns:a16="http://schemas.microsoft.com/office/drawing/2014/main" id="{65BFA05F-5BA8-4C10-8041-CD02B9E5A8F6}"/>
              </a:ext>
            </a:extLst>
          </p:cNvPr>
          <p:cNvSpPr/>
          <p:nvPr/>
        </p:nvSpPr>
        <p:spPr>
          <a:xfrm>
            <a:off x="2292834" y="5244932"/>
            <a:ext cx="1539432" cy="906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Land Acquisition Group</a:t>
            </a:r>
          </a:p>
          <a:p>
            <a:pPr algn="ctr"/>
            <a:r>
              <a:rPr lang="en-GB" sz="1200" dirty="0">
                <a:solidFill>
                  <a:schemeClr val="tx1"/>
                </a:solidFill>
              </a:rPr>
              <a:t>Monthly</a:t>
            </a:r>
          </a:p>
          <a:p>
            <a:pPr algn="ctr"/>
            <a:r>
              <a:rPr lang="en-GB" sz="1200" dirty="0">
                <a:solidFill>
                  <a:schemeClr val="tx1"/>
                </a:solidFill>
              </a:rPr>
              <a:t>Key contact: Mary Cox</a:t>
            </a:r>
          </a:p>
        </p:txBody>
      </p:sp>
      <p:cxnSp>
        <p:nvCxnSpPr>
          <p:cNvPr id="13" name="Straight Connector 12">
            <a:extLst>
              <a:ext uri="{FF2B5EF4-FFF2-40B4-BE49-F238E27FC236}">
                <a16:creationId xmlns:a16="http://schemas.microsoft.com/office/drawing/2014/main" id="{202F20C2-2B18-42A3-AFAE-DE5911DF73C5}"/>
              </a:ext>
            </a:extLst>
          </p:cNvPr>
          <p:cNvCxnSpPr>
            <a:cxnSpLocks/>
          </p:cNvCxnSpPr>
          <p:nvPr/>
        </p:nvCxnSpPr>
        <p:spPr>
          <a:xfrm>
            <a:off x="41437" y="3042423"/>
            <a:ext cx="953090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685AFB-E80D-440F-A31A-232DE9D4EE57}"/>
              </a:ext>
            </a:extLst>
          </p:cNvPr>
          <p:cNvCxnSpPr>
            <a:cxnSpLocks/>
          </p:cNvCxnSpPr>
          <p:nvPr/>
        </p:nvCxnSpPr>
        <p:spPr>
          <a:xfrm>
            <a:off x="-76937" y="4401130"/>
            <a:ext cx="9649279"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4997DB2-00E6-4858-9861-767CDCA258CB}"/>
              </a:ext>
            </a:extLst>
          </p:cNvPr>
          <p:cNvSpPr txBox="1"/>
          <p:nvPr/>
        </p:nvSpPr>
        <p:spPr>
          <a:xfrm>
            <a:off x="151663" y="4446246"/>
            <a:ext cx="2191304" cy="307777"/>
          </a:xfrm>
          <a:prstGeom prst="rect">
            <a:avLst/>
          </a:prstGeom>
          <a:noFill/>
        </p:spPr>
        <p:txBody>
          <a:bodyPr wrap="square" rtlCol="0">
            <a:spAutoFit/>
          </a:bodyPr>
          <a:lstStyle/>
          <a:p>
            <a:r>
              <a:rPr lang="en-GB" sz="1400" dirty="0"/>
              <a:t>Workstream level</a:t>
            </a:r>
          </a:p>
        </p:txBody>
      </p:sp>
      <p:sp>
        <p:nvSpPr>
          <p:cNvPr id="17" name="TextBox 16">
            <a:extLst>
              <a:ext uri="{FF2B5EF4-FFF2-40B4-BE49-F238E27FC236}">
                <a16:creationId xmlns:a16="http://schemas.microsoft.com/office/drawing/2014/main" id="{8A6A9FDC-15E1-4F33-9ACC-4876C7DF2F3A}"/>
              </a:ext>
            </a:extLst>
          </p:cNvPr>
          <p:cNvSpPr txBox="1"/>
          <p:nvPr/>
        </p:nvSpPr>
        <p:spPr>
          <a:xfrm>
            <a:off x="198824" y="3042423"/>
            <a:ext cx="1811045" cy="307777"/>
          </a:xfrm>
          <a:prstGeom prst="rect">
            <a:avLst/>
          </a:prstGeom>
          <a:noFill/>
        </p:spPr>
        <p:txBody>
          <a:bodyPr wrap="square" rtlCol="0">
            <a:spAutoFit/>
          </a:bodyPr>
          <a:lstStyle/>
          <a:p>
            <a:r>
              <a:rPr lang="en-GB" sz="1400" dirty="0"/>
              <a:t>Project level</a:t>
            </a:r>
          </a:p>
        </p:txBody>
      </p:sp>
      <p:cxnSp>
        <p:nvCxnSpPr>
          <p:cNvPr id="18" name="Straight Connector 17">
            <a:extLst>
              <a:ext uri="{FF2B5EF4-FFF2-40B4-BE49-F238E27FC236}">
                <a16:creationId xmlns:a16="http://schemas.microsoft.com/office/drawing/2014/main" id="{187D2BA9-3DE5-48DC-8DDD-406649BC1D9C}"/>
              </a:ext>
            </a:extLst>
          </p:cNvPr>
          <p:cNvCxnSpPr>
            <a:cxnSpLocks/>
          </p:cNvCxnSpPr>
          <p:nvPr/>
        </p:nvCxnSpPr>
        <p:spPr>
          <a:xfrm flipV="1">
            <a:off x="1" y="1719970"/>
            <a:ext cx="9572341" cy="7185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BF2AC4B-31B3-47EF-B4D5-5CCE7BFD7093}"/>
              </a:ext>
            </a:extLst>
          </p:cNvPr>
          <p:cNvSpPr txBox="1"/>
          <p:nvPr/>
        </p:nvSpPr>
        <p:spPr>
          <a:xfrm>
            <a:off x="198824" y="1837854"/>
            <a:ext cx="2314852" cy="307777"/>
          </a:xfrm>
          <a:prstGeom prst="rect">
            <a:avLst/>
          </a:prstGeom>
          <a:noFill/>
        </p:spPr>
        <p:txBody>
          <a:bodyPr wrap="square" rtlCol="0">
            <a:spAutoFit/>
          </a:bodyPr>
          <a:lstStyle/>
          <a:p>
            <a:r>
              <a:rPr lang="en-GB" sz="1400" dirty="0"/>
              <a:t>Strategic level</a:t>
            </a:r>
          </a:p>
        </p:txBody>
      </p:sp>
      <p:sp>
        <p:nvSpPr>
          <p:cNvPr id="23" name="Rectangle: Rounded Corners 22">
            <a:extLst>
              <a:ext uri="{FF2B5EF4-FFF2-40B4-BE49-F238E27FC236}">
                <a16:creationId xmlns:a16="http://schemas.microsoft.com/office/drawing/2014/main" id="{681D4A0A-30A5-4668-9020-7AC773C8E432}"/>
              </a:ext>
            </a:extLst>
          </p:cNvPr>
          <p:cNvSpPr/>
          <p:nvPr/>
        </p:nvSpPr>
        <p:spPr>
          <a:xfrm>
            <a:off x="4054459" y="5236083"/>
            <a:ext cx="1539432" cy="906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Demolition updates</a:t>
            </a:r>
          </a:p>
          <a:p>
            <a:pPr algn="ctr"/>
            <a:r>
              <a:rPr lang="en-GB" sz="1200" dirty="0">
                <a:solidFill>
                  <a:schemeClr val="tx1"/>
                </a:solidFill>
              </a:rPr>
              <a:t>Monthly</a:t>
            </a:r>
          </a:p>
          <a:p>
            <a:pPr algn="ctr"/>
            <a:r>
              <a:rPr lang="en-GB" sz="1200" dirty="0">
                <a:solidFill>
                  <a:schemeClr val="tx1"/>
                </a:solidFill>
              </a:rPr>
              <a:t>Key contact: Luke Davies</a:t>
            </a:r>
          </a:p>
        </p:txBody>
      </p:sp>
      <p:cxnSp>
        <p:nvCxnSpPr>
          <p:cNvPr id="29" name="Straight Arrow Connector 28">
            <a:extLst>
              <a:ext uri="{FF2B5EF4-FFF2-40B4-BE49-F238E27FC236}">
                <a16:creationId xmlns:a16="http://schemas.microsoft.com/office/drawing/2014/main" id="{C780D944-BAA7-4C4A-A74D-0652A62789CC}"/>
              </a:ext>
            </a:extLst>
          </p:cNvPr>
          <p:cNvCxnSpPr>
            <a:cxnSpLocks/>
            <a:stCxn id="98" idx="0"/>
            <a:endCxn id="9" idx="2"/>
          </p:cNvCxnSpPr>
          <p:nvPr/>
        </p:nvCxnSpPr>
        <p:spPr>
          <a:xfrm flipH="1" flipV="1">
            <a:off x="8350373" y="1520890"/>
            <a:ext cx="11164" cy="1749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994471E-083B-4AD2-A4E8-8306C5871887}"/>
              </a:ext>
            </a:extLst>
          </p:cNvPr>
          <p:cNvCxnSpPr>
            <a:cxnSpLocks/>
            <a:stCxn id="4" idx="3"/>
            <a:endCxn id="98" idx="1"/>
          </p:cNvCxnSpPr>
          <p:nvPr/>
        </p:nvCxnSpPr>
        <p:spPr>
          <a:xfrm>
            <a:off x="5326143" y="3683656"/>
            <a:ext cx="2252929" cy="7684"/>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639862F1-1736-4A42-84DC-BDD9030B2B9E}"/>
              </a:ext>
            </a:extLst>
          </p:cNvPr>
          <p:cNvSpPr/>
          <p:nvPr/>
        </p:nvSpPr>
        <p:spPr>
          <a:xfrm>
            <a:off x="7598122" y="2109308"/>
            <a:ext cx="1564930" cy="6696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Major capital board</a:t>
            </a:r>
          </a:p>
          <a:p>
            <a:pPr algn="ctr"/>
            <a:r>
              <a:rPr lang="en-GB" sz="1100" dirty="0">
                <a:solidFill>
                  <a:schemeClr val="tx1"/>
                </a:solidFill>
              </a:rPr>
              <a:t>Monthly </a:t>
            </a:r>
          </a:p>
          <a:p>
            <a:pPr algn="ctr"/>
            <a:r>
              <a:rPr lang="en-GB" sz="1100" dirty="0">
                <a:solidFill>
                  <a:schemeClr val="tx1"/>
                </a:solidFill>
              </a:rPr>
              <a:t>Chaired by Balvinder Heran</a:t>
            </a:r>
          </a:p>
        </p:txBody>
      </p:sp>
      <p:sp>
        <p:nvSpPr>
          <p:cNvPr id="36" name="Rectangle: Rounded Corners 35">
            <a:extLst>
              <a:ext uri="{FF2B5EF4-FFF2-40B4-BE49-F238E27FC236}">
                <a16:creationId xmlns:a16="http://schemas.microsoft.com/office/drawing/2014/main" id="{73373066-CFEF-4975-9241-34F1BE38CD27}"/>
              </a:ext>
            </a:extLst>
          </p:cNvPr>
          <p:cNvSpPr/>
          <p:nvPr/>
        </p:nvSpPr>
        <p:spPr>
          <a:xfrm>
            <a:off x="5816084" y="5260180"/>
            <a:ext cx="1539432" cy="906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DMBC ad-hoc functions</a:t>
            </a:r>
          </a:p>
        </p:txBody>
      </p:sp>
      <p:sp>
        <p:nvSpPr>
          <p:cNvPr id="37" name="TextBox 36">
            <a:extLst>
              <a:ext uri="{FF2B5EF4-FFF2-40B4-BE49-F238E27FC236}">
                <a16:creationId xmlns:a16="http://schemas.microsoft.com/office/drawing/2014/main" id="{31713CF8-5A88-40F6-A8F0-EC41A7A338B8}"/>
              </a:ext>
            </a:extLst>
          </p:cNvPr>
          <p:cNvSpPr txBox="1"/>
          <p:nvPr/>
        </p:nvSpPr>
        <p:spPr>
          <a:xfrm>
            <a:off x="7388816" y="5936764"/>
            <a:ext cx="3301843" cy="769441"/>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100" dirty="0"/>
              <a:t>Communications  - Claire </a:t>
            </a:r>
          </a:p>
          <a:p>
            <a:pPr marL="171450" indent="-171450">
              <a:buFont typeface="Arial" panose="020B0604020202020204" pitchFamily="34" charset="0"/>
              <a:buChar char="•"/>
            </a:pPr>
            <a:r>
              <a:rPr lang="en-GB" sz="1100" dirty="0"/>
              <a:t>Funding and monitoring - Jacki</a:t>
            </a:r>
          </a:p>
          <a:p>
            <a:pPr marL="171450" indent="-171450">
              <a:buFont typeface="Arial" panose="020B0604020202020204" pitchFamily="34" charset="0"/>
              <a:buChar char="•"/>
            </a:pPr>
            <a:r>
              <a:rPr lang="en-GB" sz="1100" dirty="0"/>
              <a:t>Finance – Dave </a:t>
            </a:r>
            <a:r>
              <a:rPr lang="en-GB" sz="1100" dirty="0" err="1"/>
              <a:t>McNaney</a:t>
            </a:r>
            <a:endParaRPr lang="en-GB" sz="1100" dirty="0"/>
          </a:p>
          <a:p>
            <a:pPr marL="171450" indent="-171450">
              <a:buFont typeface="Arial" panose="020B0604020202020204" pitchFamily="34" charset="0"/>
              <a:buChar char="•"/>
            </a:pPr>
            <a:r>
              <a:rPr lang="en-GB" sz="1100" dirty="0"/>
              <a:t>Procurement – Peter Oakeshott (replacement tbc)</a:t>
            </a:r>
          </a:p>
        </p:txBody>
      </p:sp>
      <p:grpSp>
        <p:nvGrpSpPr>
          <p:cNvPr id="63" name="Group 62">
            <a:extLst>
              <a:ext uri="{FF2B5EF4-FFF2-40B4-BE49-F238E27FC236}">
                <a16:creationId xmlns:a16="http://schemas.microsoft.com/office/drawing/2014/main" id="{C3ACD1E1-7CFF-49FD-9FFE-2746EEB84F44}"/>
              </a:ext>
            </a:extLst>
          </p:cNvPr>
          <p:cNvGrpSpPr/>
          <p:nvPr/>
        </p:nvGrpSpPr>
        <p:grpSpPr>
          <a:xfrm>
            <a:off x="119943" y="4999478"/>
            <a:ext cx="7417752" cy="270896"/>
            <a:chOff x="390617" y="4895908"/>
            <a:chExt cx="8487052" cy="270896"/>
          </a:xfrm>
        </p:grpSpPr>
        <p:cxnSp>
          <p:nvCxnSpPr>
            <p:cNvPr id="46" name="Straight Connector 45">
              <a:extLst>
                <a:ext uri="{FF2B5EF4-FFF2-40B4-BE49-F238E27FC236}">
                  <a16:creationId xmlns:a16="http://schemas.microsoft.com/office/drawing/2014/main" id="{20A4918F-52A1-41BC-AD31-1B5147173384}"/>
                </a:ext>
              </a:extLst>
            </p:cNvPr>
            <p:cNvCxnSpPr>
              <a:cxnSpLocks/>
            </p:cNvCxnSpPr>
            <p:nvPr/>
          </p:nvCxnSpPr>
          <p:spPr>
            <a:xfrm>
              <a:off x="390617" y="4895908"/>
              <a:ext cx="8487052" cy="7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E35D50B-A7C1-495E-9EFC-EACD5BE51863}"/>
                </a:ext>
              </a:extLst>
            </p:cNvPr>
            <p:cNvCxnSpPr/>
            <p:nvPr/>
          </p:nvCxnSpPr>
          <p:spPr>
            <a:xfrm>
              <a:off x="8877669" y="4903350"/>
              <a:ext cx="0" cy="263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0483FC8-C081-4509-A983-43AD2527EDA3}"/>
                </a:ext>
              </a:extLst>
            </p:cNvPr>
            <p:cNvCxnSpPr/>
            <p:nvPr/>
          </p:nvCxnSpPr>
          <p:spPr>
            <a:xfrm>
              <a:off x="390617" y="4903350"/>
              <a:ext cx="0" cy="26345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0" name="Straight Arrow Connector 59">
            <a:extLst>
              <a:ext uri="{FF2B5EF4-FFF2-40B4-BE49-F238E27FC236}">
                <a16:creationId xmlns:a16="http://schemas.microsoft.com/office/drawing/2014/main" id="{3AEA1D74-472B-42AB-9277-1DED6D2BD225}"/>
              </a:ext>
            </a:extLst>
          </p:cNvPr>
          <p:cNvCxnSpPr>
            <a:cxnSpLocks/>
            <a:stCxn id="4" idx="0"/>
            <a:endCxn id="8" idx="2"/>
          </p:cNvCxnSpPr>
          <p:nvPr/>
        </p:nvCxnSpPr>
        <p:spPr>
          <a:xfrm flipH="1" flipV="1">
            <a:off x="3901276" y="2789594"/>
            <a:ext cx="2" cy="528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0B99764E-E6C9-48BF-9DA6-7C066D7A3603}"/>
              </a:ext>
            </a:extLst>
          </p:cNvPr>
          <p:cNvSpPr txBox="1"/>
          <p:nvPr/>
        </p:nvSpPr>
        <p:spPr>
          <a:xfrm>
            <a:off x="198826" y="740924"/>
            <a:ext cx="2314852" cy="307777"/>
          </a:xfrm>
          <a:prstGeom prst="rect">
            <a:avLst/>
          </a:prstGeom>
          <a:noFill/>
        </p:spPr>
        <p:txBody>
          <a:bodyPr wrap="square" rtlCol="0">
            <a:spAutoFit/>
          </a:bodyPr>
          <a:lstStyle/>
          <a:p>
            <a:r>
              <a:rPr lang="en-GB" sz="1400" dirty="0"/>
              <a:t>Political level</a:t>
            </a:r>
          </a:p>
        </p:txBody>
      </p:sp>
      <p:sp>
        <p:nvSpPr>
          <p:cNvPr id="90" name="Rectangle: Rounded Corners 89">
            <a:extLst>
              <a:ext uri="{FF2B5EF4-FFF2-40B4-BE49-F238E27FC236}">
                <a16:creationId xmlns:a16="http://schemas.microsoft.com/office/drawing/2014/main" id="{C07FFFFC-5FD8-40A6-B74E-111FBD73958F}"/>
              </a:ext>
            </a:extLst>
          </p:cNvPr>
          <p:cNvSpPr/>
          <p:nvPr/>
        </p:nvSpPr>
        <p:spPr>
          <a:xfrm>
            <a:off x="2476411" y="1032267"/>
            <a:ext cx="2849731" cy="54213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Towns Board</a:t>
            </a:r>
          </a:p>
          <a:p>
            <a:pPr algn="ctr"/>
            <a:r>
              <a:rPr lang="en-GB" sz="1200" dirty="0">
                <a:solidFill>
                  <a:schemeClr val="tx1"/>
                </a:solidFill>
              </a:rPr>
              <a:t>Quarterly </a:t>
            </a:r>
          </a:p>
          <a:p>
            <a:pPr algn="ctr"/>
            <a:r>
              <a:rPr lang="en-GB" sz="1200" dirty="0">
                <a:solidFill>
                  <a:schemeClr val="tx1"/>
                </a:solidFill>
              </a:rPr>
              <a:t>Chaired by Andrew Lovett</a:t>
            </a:r>
          </a:p>
        </p:txBody>
      </p:sp>
      <p:cxnSp>
        <p:nvCxnSpPr>
          <p:cNvPr id="93" name="Straight Arrow Connector 92">
            <a:extLst>
              <a:ext uri="{FF2B5EF4-FFF2-40B4-BE49-F238E27FC236}">
                <a16:creationId xmlns:a16="http://schemas.microsoft.com/office/drawing/2014/main" id="{C3BAF7CC-D844-4037-BFD3-89C6FB50970B}"/>
              </a:ext>
            </a:extLst>
          </p:cNvPr>
          <p:cNvCxnSpPr>
            <a:cxnSpLocks/>
            <a:stCxn id="8" idx="0"/>
            <a:endCxn id="90" idx="2"/>
          </p:cNvCxnSpPr>
          <p:nvPr/>
        </p:nvCxnSpPr>
        <p:spPr>
          <a:xfrm flipV="1">
            <a:off x="3901276" y="1574400"/>
            <a:ext cx="1" cy="388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C778DBA-0416-4EB7-9951-DD465A78693A}"/>
              </a:ext>
            </a:extLst>
          </p:cNvPr>
          <p:cNvCxnSpPr>
            <a:cxnSpLocks/>
          </p:cNvCxnSpPr>
          <p:nvPr/>
        </p:nvCxnSpPr>
        <p:spPr>
          <a:xfrm flipV="1">
            <a:off x="1" y="638949"/>
            <a:ext cx="7257493" cy="5810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98" name="Rectangle: Rounded Corners 97">
            <a:extLst>
              <a:ext uri="{FF2B5EF4-FFF2-40B4-BE49-F238E27FC236}">
                <a16:creationId xmlns:a16="http://schemas.microsoft.com/office/drawing/2014/main" id="{60E29B0E-EC74-4C42-8ACE-5829C119E6B0}"/>
              </a:ext>
            </a:extLst>
          </p:cNvPr>
          <p:cNvSpPr/>
          <p:nvPr/>
        </p:nvSpPr>
        <p:spPr>
          <a:xfrm>
            <a:off x="7579072" y="3269928"/>
            <a:ext cx="1564929" cy="8428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Regen and Enterprise Strategy group</a:t>
            </a:r>
          </a:p>
          <a:p>
            <a:pPr algn="ctr"/>
            <a:r>
              <a:rPr lang="en-GB" sz="1100" dirty="0">
                <a:solidFill>
                  <a:schemeClr val="tx1"/>
                </a:solidFill>
              </a:rPr>
              <a:t>Fortnightly</a:t>
            </a:r>
          </a:p>
          <a:p>
            <a:pPr algn="ctr"/>
            <a:r>
              <a:rPr lang="en-GB" sz="1100" dirty="0">
                <a:solidFill>
                  <a:schemeClr val="tx1"/>
                </a:solidFill>
              </a:rPr>
              <a:t>Chaired by Helen Martin</a:t>
            </a:r>
          </a:p>
        </p:txBody>
      </p:sp>
      <p:sp>
        <p:nvSpPr>
          <p:cNvPr id="35" name="Rectangle: Rounded Corners 34">
            <a:extLst>
              <a:ext uri="{FF2B5EF4-FFF2-40B4-BE49-F238E27FC236}">
                <a16:creationId xmlns:a16="http://schemas.microsoft.com/office/drawing/2014/main" id="{2753EAD3-33AA-4552-BEE9-3F78E54CD141}"/>
              </a:ext>
            </a:extLst>
          </p:cNvPr>
          <p:cNvSpPr/>
          <p:nvPr/>
        </p:nvSpPr>
        <p:spPr>
          <a:xfrm>
            <a:off x="9952887" y="619205"/>
            <a:ext cx="870106" cy="419659"/>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Partner meeting </a:t>
            </a:r>
          </a:p>
        </p:txBody>
      </p:sp>
      <p:sp>
        <p:nvSpPr>
          <p:cNvPr id="38" name="Rectangle: Rounded Corners 37">
            <a:extLst>
              <a:ext uri="{FF2B5EF4-FFF2-40B4-BE49-F238E27FC236}">
                <a16:creationId xmlns:a16="http://schemas.microsoft.com/office/drawing/2014/main" id="{2A33E5C3-FF32-4C8D-AD09-14DD8DF193AD}"/>
              </a:ext>
            </a:extLst>
          </p:cNvPr>
          <p:cNvSpPr/>
          <p:nvPr/>
        </p:nvSpPr>
        <p:spPr>
          <a:xfrm>
            <a:off x="10956624" y="612608"/>
            <a:ext cx="870106" cy="4196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Internal meeting</a:t>
            </a:r>
          </a:p>
        </p:txBody>
      </p:sp>
      <p:sp>
        <p:nvSpPr>
          <p:cNvPr id="39" name="TextBox 38">
            <a:extLst>
              <a:ext uri="{FF2B5EF4-FFF2-40B4-BE49-F238E27FC236}">
                <a16:creationId xmlns:a16="http://schemas.microsoft.com/office/drawing/2014/main" id="{E9EEB67E-92F9-4884-A922-DB3A7CEEAE28}"/>
              </a:ext>
            </a:extLst>
          </p:cNvPr>
          <p:cNvSpPr txBox="1"/>
          <p:nvPr/>
        </p:nvSpPr>
        <p:spPr>
          <a:xfrm>
            <a:off x="9881035" y="182494"/>
            <a:ext cx="1619249" cy="369332"/>
          </a:xfrm>
          <a:prstGeom prst="rect">
            <a:avLst/>
          </a:prstGeom>
          <a:noFill/>
        </p:spPr>
        <p:txBody>
          <a:bodyPr wrap="square" rtlCol="0">
            <a:spAutoFit/>
          </a:bodyPr>
          <a:lstStyle/>
          <a:p>
            <a:r>
              <a:rPr lang="en-GB" u="sng" dirty="0"/>
              <a:t>Key:</a:t>
            </a:r>
          </a:p>
        </p:txBody>
      </p:sp>
    </p:spTree>
    <p:extLst>
      <p:ext uri="{BB962C8B-B14F-4D97-AF65-F5344CB8AC3E}">
        <p14:creationId xmlns:p14="http://schemas.microsoft.com/office/powerpoint/2010/main" val="124643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47A3856-3FE3-4DEF-8608-8E6EC3D73CB6}"/>
              </a:ext>
            </a:extLst>
          </p:cNvPr>
          <p:cNvSpPr/>
          <p:nvPr/>
        </p:nvSpPr>
        <p:spPr>
          <a:xfrm>
            <a:off x="8308230" y="266867"/>
            <a:ext cx="2314848" cy="4134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rPr>
              <a:t>DMBC sign off, escalation and decision process</a:t>
            </a:r>
          </a:p>
          <a:p>
            <a:endParaRPr lang="en-GB" sz="1400" dirty="0">
              <a:solidFill>
                <a:schemeClr val="tx1"/>
              </a:solidFill>
            </a:endParaRPr>
          </a:p>
        </p:txBody>
      </p:sp>
      <p:sp>
        <p:nvSpPr>
          <p:cNvPr id="2" name="Title 1">
            <a:extLst>
              <a:ext uri="{FF2B5EF4-FFF2-40B4-BE49-F238E27FC236}">
                <a16:creationId xmlns:a16="http://schemas.microsoft.com/office/drawing/2014/main" id="{A5C847C7-07FE-4D0D-9236-2A153C8D0BF2}"/>
              </a:ext>
            </a:extLst>
          </p:cNvPr>
          <p:cNvSpPr>
            <a:spLocks noGrp="1"/>
          </p:cNvSpPr>
          <p:nvPr>
            <p:ph type="title"/>
          </p:nvPr>
        </p:nvSpPr>
        <p:spPr>
          <a:xfrm>
            <a:off x="-14151" y="-4527"/>
            <a:ext cx="10515600" cy="377281"/>
          </a:xfrm>
        </p:spPr>
        <p:txBody>
          <a:bodyPr>
            <a:noAutofit/>
          </a:bodyPr>
          <a:lstStyle/>
          <a:p>
            <a:r>
              <a:rPr lang="en-GB" sz="2400" dirty="0"/>
              <a:t>Proposed project governance: post- alliance Dec 22 onwards  </a:t>
            </a:r>
          </a:p>
        </p:txBody>
      </p:sp>
      <p:sp>
        <p:nvSpPr>
          <p:cNvPr id="4" name="Rectangle: Rounded Corners 3">
            <a:extLst>
              <a:ext uri="{FF2B5EF4-FFF2-40B4-BE49-F238E27FC236}">
                <a16:creationId xmlns:a16="http://schemas.microsoft.com/office/drawing/2014/main" id="{06264D2E-BE9F-4CB3-A726-F58BAA1CEC77}"/>
              </a:ext>
            </a:extLst>
          </p:cNvPr>
          <p:cNvSpPr/>
          <p:nvPr/>
        </p:nvSpPr>
        <p:spPr>
          <a:xfrm>
            <a:off x="4278405" y="3322001"/>
            <a:ext cx="2336305" cy="7627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Towns Fund project team</a:t>
            </a:r>
          </a:p>
          <a:p>
            <a:pPr algn="ctr"/>
            <a:r>
              <a:rPr lang="en-GB" sz="1200" dirty="0">
                <a:solidFill>
                  <a:schemeClr val="tx1"/>
                </a:solidFill>
              </a:rPr>
              <a:t>Fortnightly</a:t>
            </a:r>
          </a:p>
          <a:p>
            <a:pPr algn="ctr"/>
            <a:r>
              <a:rPr lang="en-GB" sz="1200" dirty="0">
                <a:solidFill>
                  <a:schemeClr val="tx1"/>
                </a:solidFill>
              </a:rPr>
              <a:t>Chaired by Vicky Smith</a:t>
            </a:r>
          </a:p>
        </p:txBody>
      </p:sp>
      <p:cxnSp>
        <p:nvCxnSpPr>
          <p:cNvPr id="7" name="Straight Arrow Connector 6">
            <a:extLst>
              <a:ext uri="{FF2B5EF4-FFF2-40B4-BE49-F238E27FC236}">
                <a16:creationId xmlns:a16="http://schemas.microsoft.com/office/drawing/2014/main" id="{18DFA67B-923A-435F-83E7-4ECCA82839ED}"/>
              </a:ext>
            </a:extLst>
          </p:cNvPr>
          <p:cNvCxnSpPr>
            <a:cxnSpLocks/>
            <a:endCxn id="4" idx="2"/>
          </p:cNvCxnSpPr>
          <p:nvPr/>
        </p:nvCxnSpPr>
        <p:spPr>
          <a:xfrm flipV="1">
            <a:off x="5446558" y="4084771"/>
            <a:ext cx="0" cy="904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73858A7-8366-4D58-B44A-C3DA8A1C8A29}"/>
              </a:ext>
            </a:extLst>
          </p:cNvPr>
          <p:cNvSpPr/>
          <p:nvPr/>
        </p:nvSpPr>
        <p:spPr>
          <a:xfrm>
            <a:off x="4021641" y="2009153"/>
            <a:ext cx="2849731" cy="82636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HID Steering group </a:t>
            </a:r>
          </a:p>
          <a:p>
            <a:pPr algn="ctr"/>
            <a:r>
              <a:rPr lang="en-GB" sz="1200" dirty="0">
                <a:solidFill>
                  <a:schemeClr val="tx1"/>
                </a:solidFill>
              </a:rPr>
              <a:t>Bi- Monthly</a:t>
            </a:r>
          </a:p>
          <a:p>
            <a:pPr algn="ctr"/>
            <a:r>
              <a:rPr lang="en-GB" sz="1200" dirty="0">
                <a:solidFill>
                  <a:schemeClr val="tx1"/>
                </a:solidFill>
              </a:rPr>
              <a:t> chaired by Helen Martin</a:t>
            </a:r>
          </a:p>
        </p:txBody>
      </p:sp>
      <p:sp>
        <p:nvSpPr>
          <p:cNvPr id="9" name="Rectangle: Rounded Corners 8">
            <a:extLst>
              <a:ext uri="{FF2B5EF4-FFF2-40B4-BE49-F238E27FC236}">
                <a16:creationId xmlns:a16="http://schemas.microsoft.com/office/drawing/2014/main" id="{44FA1523-5B1E-458A-8CE6-C03D4D08C4BA}"/>
              </a:ext>
            </a:extLst>
          </p:cNvPr>
          <p:cNvSpPr/>
          <p:nvPr/>
        </p:nvSpPr>
        <p:spPr>
          <a:xfrm>
            <a:off x="8588431" y="996031"/>
            <a:ext cx="1625356" cy="5279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Cabinet</a:t>
            </a:r>
          </a:p>
        </p:txBody>
      </p:sp>
      <p:sp>
        <p:nvSpPr>
          <p:cNvPr id="10" name="Rectangle: Rounded Corners 9">
            <a:extLst>
              <a:ext uri="{FF2B5EF4-FFF2-40B4-BE49-F238E27FC236}">
                <a16:creationId xmlns:a16="http://schemas.microsoft.com/office/drawing/2014/main" id="{791FF091-F3C1-4CDF-B6EE-6F3E22EB57E6}"/>
              </a:ext>
            </a:extLst>
          </p:cNvPr>
          <p:cNvSpPr/>
          <p:nvPr/>
        </p:nvSpPr>
        <p:spPr>
          <a:xfrm>
            <a:off x="1605959" y="5153882"/>
            <a:ext cx="1355456" cy="10556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IPI Integrated Project Team (IPT)</a:t>
            </a:r>
          </a:p>
          <a:p>
            <a:pPr algn="ctr"/>
            <a:r>
              <a:rPr lang="en-GB" sz="1200" dirty="0">
                <a:solidFill>
                  <a:schemeClr val="tx1"/>
                </a:solidFill>
              </a:rPr>
              <a:t>Key contact : Adam Westwood</a:t>
            </a:r>
          </a:p>
        </p:txBody>
      </p:sp>
      <p:sp>
        <p:nvSpPr>
          <p:cNvPr id="11" name="Rectangle: Rounded Corners 10">
            <a:extLst>
              <a:ext uri="{FF2B5EF4-FFF2-40B4-BE49-F238E27FC236}">
                <a16:creationId xmlns:a16="http://schemas.microsoft.com/office/drawing/2014/main" id="{65BFA05F-5BA8-4C10-8041-CD02B9E5A8F6}"/>
              </a:ext>
            </a:extLst>
          </p:cNvPr>
          <p:cNvSpPr/>
          <p:nvPr/>
        </p:nvSpPr>
        <p:spPr>
          <a:xfrm>
            <a:off x="3186678" y="5175258"/>
            <a:ext cx="1278691" cy="10556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Land Acquisition Group</a:t>
            </a:r>
          </a:p>
          <a:p>
            <a:pPr algn="ctr"/>
            <a:r>
              <a:rPr lang="en-GB" sz="1200" dirty="0">
                <a:solidFill>
                  <a:schemeClr val="tx1"/>
                </a:solidFill>
              </a:rPr>
              <a:t>Monthly</a:t>
            </a:r>
          </a:p>
          <a:p>
            <a:pPr algn="ctr"/>
            <a:r>
              <a:rPr lang="en-GB" sz="1200" dirty="0">
                <a:solidFill>
                  <a:schemeClr val="tx1"/>
                </a:solidFill>
              </a:rPr>
              <a:t>Key contact: Mary Cox</a:t>
            </a:r>
          </a:p>
        </p:txBody>
      </p:sp>
      <p:cxnSp>
        <p:nvCxnSpPr>
          <p:cNvPr id="13" name="Straight Connector 12">
            <a:extLst>
              <a:ext uri="{FF2B5EF4-FFF2-40B4-BE49-F238E27FC236}">
                <a16:creationId xmlns:a16="http://schemas.microsoft.com/office/drawing/2014/main" id="{202F20C2-2B18-42A3-AFAE-DE5911DF73C5}"/>
              </a:ext>
            </a:extLst>
          </p:cNvPr>
          <p:cNvCxnSpPr>
            <a:cxnSpLocks/>
          </p:cNvCxnSpPr>
          <p:nvPr/>
        </p:nvCxnSpPr>
        <p:spPr>
          <a:xfrm>
            <a:off x="41437" y="3042423"/>
            <a:ext cx="1058164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685AFB-E80D-440F-A31A-232DE9D4EE57}"/>
              </a:ext>
            </a:extLst>
          </p:cNvPr>
          <p:cNvCxnSpPr>
            <a:cxnSpLocks/>
          </p:cNvCxnSpPr>
          <p:nvPr/>
        </p:nvCxnSpPr>
        <p:spPr>
          <a:xfrm>
            <a:off x="-76937" y="4401130"/>
            <a:ext cx="9649279"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4997DB2-00E6-4858-9861-767CDCA258CB}"/>
              </a:ext>
            </a:extLst>
          </p:cNvPr>
          <p:cNvSpPr txBox="1"/>
          <p:nvPr/>
        </p:nvSpPr>
        <p:spPr>
          <a:xfrm>
            <a:off x="56546" y="4412985"/>
            <a:ext cx="1983846" cy="307777"/>
          </a:xfrm>
          <a:prstGeom prst="rect">
            <a:avLst/>
          </a:prstGeom>
          <a:noFill/>
        </p:spPr>
        <p:txBody>
          <a:bodyPr wrap="square" rtlCol="0">
            <a:spAutoFit/>
          </a:bodyPr>
          <a:lstStyle/>
          <a:p>
            <a:r>
              <a:rPr lang="en-GB" sz="1400" dirty="0"/>
              <a:t>Workstream level</a:t>
            </a:r>
          </a:p>
        </p:txBody>
      </p:sp>
      <p:sp>
        <p:nvSpPr>
          <p:cNvPr id="17" name="TextBox 16">
            <a:extLst>
              <a:ext uri="{FF2B5EF4-FFF2-40B4-BE49-F238E27FC236}">
                <a16:creationId xmlns:a16="http://schemas.microsoft.com/office/drawing/2014/main" id="{8A6A9FDC-15E1-4F33-9ACC-4876C7DF2F3A}"/>
              </a:ext>
            </a:extLst>
          </p:cNvPr>
          <p:cNvSpPr txBox="1"/>
          <p:nvPr/>
        </p:nvSpPr>
        <p:spPr>
          <a:xfrm>
            <a:off x="103707" y="3009162"/>
            <a:ext cx="1379183" cy="307777"/>
          </a:xfrm>
          <a:prstGeom prst="rect">
            <a:avLst/>
          </a:prstGeom>
          <a:noFill/>
        </p:spPr>
        <p:txBody>
          <a:bodyPr wrap="square" rtlCol="0">
            <a:spAutoFit/>
          </a:bodyPr>
          <a:lstStyle/>
          <a:p>
            <a:r>
              <a:rPr lang="en-GB" sz="1400" dirty="0"/>
              <a:t>Project level</a:t>
            </a:r>
          </a:p>
        </p:txBody>
      </p:sp>
      <p:cxnSp>
        <p:nvCxnSpPr>
          <p:cNvPr id="18" name="Straight Connector 17">
            <a:extLst>
              <a:ext uri="{FF2B5EF4-FFF2-40B4-BE49-F238E27FC236}">
                <a16:creationId xmlns:a16="http://schemas.microsoft.com/office/drawing/2014/main" id="{187D2BA9-3DE5-48DC-8DDD-406649BC1D9C}"/>
              </a:ext>
            </a:extLst>
          </p:cNvPr>
          <p:cNvCxnSpPr>
            <a:cxnSpLocks/>
          </p:cNvCxnSpPr>
          <p:nvPr/>
        </p:nvCxnSpPr>
        <p:spPr>
          <a:xfrm flipV="1">
            <a:off x="1" y="1712082"/>
            <a:ext cx="10623077" cy="7974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BF2AC4B-31B3-47EF-B4D5-5CCE7BFD7093}"/>
              </a:ext>
            </a:extLst>
          </p:cNvPr>
          <p:cNvSpPr txBox="1"/>
          <p:nvPr/>
        </p:nvSpPr>
        <p:spPr>
          <a:xfrm>
            <a:off x="103706" y="1804593"/>
            <a:ext cx="1379181" cy="307777"/>
          </a:xfrm>
          <a:prstGeom prst="rect">
            <a:avLst/>
          </a:prstGeom>
          <a:noFill/>
        </p:spPr>
        <p:txBody>
          <a:bodyPr wrap="square" rtlCol="0">
            <a:spAutoFit/>
          </a:bodyPr>
          <a:lstStyle/>
          <a:p>
            <a:r>
              <a:rPr lang="en-GB" sz="1400" dirty="0"/>
              <a:t>Strategic level</a:t>
            </a:r>
          </a:p>
        </p:txBody>
      </p:sp>
      <p:sp>
        <p:nvSpPr>
          <p:cNvPr id="23" name="Rectangle: Rounded Corners 22">
            <a:extLst>
              <a:ext uri="{FF2B5EF4-FFF2-40B4-BE49-F238E27FC236}">
                <a16:creationId xmlns:a16="http://schemas.microsoft.com/office/drawing/2014/main" id="{681D4A0A-30A5-4668-9020-7AC773C8E432}"/>
              </a:ext>
            </a:extLst>
          </p:cNvPr>
          <p:cNvSpPr/>
          <p:nvPr/>
        </p:nvSpPr>
        <p:spPr>
          <a:xfrm>
            <a:off x="4807162" y="5163407"/>
            <a:ext cx="1278691" cy="10556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Demolition updates</a:t>
            </a:r>
          </a:p>
          <a:p>
            <a:pPr algn="ctr"/>
            <a:r>
              <a:rPr lang="en-GB" sz="1200" dirty="0">
                <a:solidFill>
                  <a:schemeClr val="tx1"/>
                </a:solidFill>
              </a:rPr>
              <a:t>Monthly</a:t>
            </a:r>
          </a:p>
          <a:p>
            <a:pPr algn="ctr"/>
            <a:r>
              <a:rPr lang="en-GB" sz="1200" dirty="0">
                <a:solidFill>
                  <a:schemeClr val="tx1"/>
                </a:solidFill>
              </a:rPr>
              <a:t>Key contact: Luke Davies</a:t>
            </a:r>
          </a:p>
        </p:txBody>
      </p:sp>
      <p:cxnSp>
        <p:nvCxnSpPr>
          <p:cNvPr id="29" name="Straight Arrow Connector 28">
            <a:extLst>
              <a:ext uri="{FF2B5EF4-FFF2-40B4-BE49-F238E27FC236}">
                <a16:creationId xmlns:a16="http://schemas.microsoft.com/office/drawing/2014/main" id="{C780D944-BAA7-4C4A-A74D-0652A62789CC}"/>
              </a:ext>
            </a:extLst>
          </p:cNvPr>
          <p:cNvCxnSpPr>
            <a:cxnSpLocks/>
            <a:stCxn id="98" idx="0"/>
            <a:endCxn id="9" idx="2"/>
          </p:cNvCxnSpPr>
          <p:nvPr/>
        </p:nvCxnSpPr>
        <p:spPr>
          <a:xfrm flipH="1" flipV="1">
            <a:off x="9401109" y="1523952"/>
            <a:ext cx="11164" cy="1749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994471E-083B-4AD2-A4E8-8306C5871887}"/>
              </a:ext>
            </a:extLst>
          </p:cNvPr>
          <p:cNvCxnSpPr>
            <a:cxnSpLocks/>
            <a:stCxn id="4" idx="3"/>
            <a:endCxn id="98" idx="1"/>
          </p:cNvCxnSpPr>
          <p:nvPr/>
        </p:nvCxnSpPr>
        <p:spPr>
          <a:xfrm flipV="1">
            <a:off x="6614710" y="3694402"/>
            <a:ext cx="2015098" cy="8984"/>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639862F1-1736-4A42-84DC-BDD9030B2B9E}"/>
              </a:ext>
            </a:extLst>
          </p:cNvPr>
          <p:cNvSpPr/>
          <p:nvPr/>
        </p:nvSpPr>
        <p:spPr>
          <a:xfrm>
            <a:off x="8648858" y="2112370"/>
            <a:ext cx="1564930" cy="6696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Major capital board</a:t>
            </a:r>
          </a:p>
          <a:p>
            <a:pPr algn="ctr"/>
            <a:r>
              <a:rPr lang="en-GB" sz="1100" dirty="0">
                <a:solidFill>
                  <a:schemeClr val="tx1"/>
                </a:solidFill>
              </a:rPr>
              <a:t>Monthly </a:t>
            </a:r>
          </a:p>
          <a:p>
            <a:pPr algn="ctr"/>
            <a:r>
              <a:rPr lang="en-GB" sz="1100" dirty="0">
                <a:solidFill>
                  <a:schemeClr val="tx1"/>
                </a:solidFill>
              </a:rPr>
              <a:t>Chaired by Balvinder Heran</a:t>
            </a:r>
          </a:p>
        </p:txBody>
      </p:sp>
      <p:sp>
        <p:nvSpPr>
          <p:cNvPr id="36" name="Rectangle: Rounded Corners 35">
            <a:extLst>
              <a:ext uri="{FF2B5EF4-FFF2-40B4-BE49-F238E27FC236}">
                <a16:creationId xmlns:a16="http://schemas.microsoft.com/office/drawing/2014/main" id="{73373066-CFEF-4975-9241-34F1BE38CD27}"/>
              </a:ext>
            </a:extLst>
          </p:cNvPr>
          <p:cNvSpPr/>
          <p:nvPr/>
        </p:nvSpPr>
        <p:spPr>
          <a:xfrm>
            <a:off x="6449057" y="5174393"/>
            <a:ext cx="1333848" cy="51114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DMBC ad-hoc functions</a:t>
            </a:r>
          </a:p>
        </p:txBody>
      </p:sp>
      <p:sp>
        <p:nvSpPr>
          <p:cNvPr id="37" name="TextBox 36">
            <a:extLst>
              <a:ext uri="{FF2B5EF4-FFF2-40B4-BE49-F238E27FC236}">
                <a16:creationId xmlns:a16="http://schemas.microsoft.com/office/drawing/2014/main" id="{31713CF8-5A88-40F6-A8F0-EC41A7A338B8}"/>
              </a:ext>
            </a:extLst>
          </p:cNvPr>
          <p:cNvSpPr txBox="1"/>
          <p:nvPr/>
        </p:nvSpPr>
        <p:spPr>
          <a:xfrm>
            <a:off x="6395489" y="5710645"/>
            <a:ext cx="2453540" cy="938719"/>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100" dirty="0"/>
              <a:t>Communications  - Claire </a:t>
            </a:r>
          </a:p>
          <a:p>
            <a:pPr marL="171450" indent="-171450">
              <a:buFont typeface="Arial" panose="020B0604020202020204" pitchFamily="34" charset="0"/>
              <a:buChar char="•"/>
            </a:pPr>
            <a:r>
              <a:rPr lang="en-GB" sz="1100" dirty="0"/>
              <a:t>Funding and monitoring - Jacki</a:t>
            </a:r>
          </a:p>
          <a:p>
            <a:pPr marL="171450" indent="-171450">
              <a:buFont typeface="Arial" panose="020B0604020202020204" pitchFamily="34" charset="0"/>
              <a:buChar char="•"/>
            </a:pPr>
            <a:r>
              <a:rPr lang="en-GB" sz="1100" dirty="0"/>
              <a:t>Finance – Dave </a:t>
            </a:r>
            <a:r>
              <a:rPr lang="en-GB" sz="1100" dirty="0" err="1"/>
              <a:t>McNaney</a:t>
            </a:r>
            <a:endParaRPr lang="en-GB" sz="1100" dirty="0"/>
          </a:p>
          <a:p>
            <a:pPr marL="171450" indent="-171450">
              <a:buFont typeface="Arial" panose="020B0604020202020204" pitchFamily="34" charset="0"/>
              <a:buChar char="•"/>
            </a:pPr>
            <a:r>
              <a:rPr lang="en-GB" sz="1100" dirty="0"/>
              <a:t>Procurement – Peter Oakeshott (replacement tbc)</a:t>
            </a:r>
          </a:p>
        </p:txBody>
      </p:sp>
      <p:cxnSp>
        <p:nvCxnSpPr>
          <p:cNvPr id="46" name="Straight Connector 45">
            <a:extLst>
              <a:ext uri="{FF2B5EF4-FFF2-40B4-BE49-F238E27FC236}">
                <a16:creationId xmlns:a16="http://schemas.microsoft.com/office/drawing/2014/main" id="{20A4918F-52A1-41BC-AD31-1B5147173384}"/>
              </a:ext>
            </a:extLst>
          </p:cNvPr>
          <p:cNvCxnSpPr>
            <a:cxnSpLocks/>
          </p:cNvCxnSpPr>
          <p:nvPr/>
        </p:nvCxnSpPr>
        <p:spPr>
          <a:xfrm>
            <a:off x="3835549" y="4989548"/>
            <a:ext cx="3280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AEA1D74-472B-42AB-9277-1DED6D2BD225}"/>
              </a:ext>
            </a:extLst>
          </p:cNvPr>
          <p:cNvCxnSpPr>
            <a:cxnSpLocks/>
            <a:stCxn id="4" idx="0"/>
            <a:endCxn id="8" idx="2"/>
          </p:cNvCxnSpPr>
          <p:nvPr/>
        </p:nvCxnSpPr>
        <p:spPr>
          <a:xfrm flipH="1" flipV="1">
            <a:off x="5446507" y="2835516"/>
            <a:ext cx="51" cy="486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0B99764E-E6C9-48BF-9DA6-7C066D7A3603}"/>
              </a:ext>
            </a:extLst>
          </p:cNvPr>
          <p:cNvSpPr txBox="1"/>
          <p:nvPr/>
        </p:nvSpPr>
        <p:spPr>
          <a:xfrm>
            <a:off x="103709" y="707663"/>
            <a:ext cx="1379178" cy="307777"/>
          </a:xfrm>
          <a:prstGeom prst="rect">
            <a:avLst/>
          </a:prstGeom>
          <a:noFill/>
        </p:spPr>
        <p:txBody>
          <a:bodyPr wrap="square" rtlCol="0">
            <a:spAutoFit/>
          </a:bodyPr>
          <a:lstStyle/>
          <a:p>
            <a:r>
              <a:rPr lang="en-GB" sz="1400" dirty="0"/>
              <a:t>Political level</a:t>
            </a:r>
          </a:p>
        </p:txBody>
      </p:sp>
      <p:sp>
        <p:nvSpPr>
          <p:cNvPr id="90" name="Rectangle: Rounded Corners 89">
            <a:extLst>
              <a:ext uri="{FF2B5EF4-FFF2-40B4-BE49-F238E27FC236}">
                <a16:creationId xmlns:a16="http://schemas.microsoft.com/office/drawing/2014/main" id="{C07FFFFC-5FD8-40A6-B74E-111FBD73958F}"/>
              </a:ext>
            </a:extLst>
          </p:cNvPr>
          <p:cNvSpPr/>
          <p:nvPr/>
        </p:nvSpPr>
        <p:spPr>
          <a:xfrm>
            <a:off x="4021642" y="903959"/>
            <a:ext cx="2849731" cy="59389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Towns Board</a:t>
            </a:r>
          </a:p>
          <a:p>
            <a:pPr algn="ctr"/>
            <a:r>
              <a:rPr lang="en-GB" sz="1200" dirty="0">
                <a:solidFill>
                  <a:schemeClr val="tx1"/>
                </a:solidFill>
              </a:rPr>
              <a:t>Monthly</a:t>
            </a:r>
          </a:p>
          <a:p>
            <a:pPr algn="ctr"/>
            <a:r>
              <a:rPr lang="en-GB" sz="1200" dirty="0" err="1">
                <a:solidFill>
                  <a:schemeClr val="tx1"/>
                </a:solidFill>
              </a:rPr>
              <a:t>Charied</a:t>
            </a:r>
            <a:r>
              <a:rPr lang="en-GB" sz="1200" dirty="0">
                <a:solidFill>
                  <a:schemeClr val="tx1"/>
                </a:solidFill>
              </a:rPr>
              <a:t> by Andrew Lovett</a:t>
            </a:r>
          </a:p>
        </p:txBody>
      </p:sp>
      <p:cxnSp>
        <p:nvCxnSpPr>
          <p:cNvPr id="93" name="Straight Arrow Connector 92">
            <a:extLst>
              <a:ext uri="{FF2B5EF4-FFF2-40B4-BE49-F238E27FC236}">
                <a16:creationId xmlns:a16="http://schemas.microsoft.com/office/drawing/2014/main" id="{C3BAF7CC-D844-4037-BFD3-89C6FB50970B}"/>
              </a:ext>
            </a:extLst>
          </p:cNvPr>
          <p:cNvCxnSpPr>
            <a:cxnSpLocks/>
            <a:stCxn id="8" idx="0"/>
            <a:endCxn id="90" idx="2"/>
          </p:cNvCxnSpPr>
          <p:nvPr/>
        </p:nvCxnSpPr>
        <p:spPr>
          <a:xfrm flipV="1">
            <a:off x="5446507" y="1497849"/>
            <a:ext cx="1" cy="511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C778DBA-0416-4EB7-9951-DD465A78693A}"/>
              </a:ext>
            </a:extLst>
          </p:cNvPr>
          <p:cNvCxnSpPr>
            <a:cxnSpLocks/>
          </p:cNvCxnSpPr>
          <p:nvPr/>
        </p:nvCxnSpPr>
        <p:spPr>
          <a:xfrm flipV="1">
            <a:off x="1" y="630537"/>
            <a:ext cx="8308229" cy="665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98" name="Rectangle: Rounded Corners 97">
            <a:extLst>
              <a:ext uri="{FF2B5EF4-FFF2-40B4-BE49-F238E27FC236}">
                <a16:creationId xmlns:a16="http://schemas.microsoft.com/office/drawing/2014/main" id="{60E29B0E-EC74-4C42-8ACE-5829C119E6B0}"/>
              </a:ext>
            </a:extLst>
          </p:cNvPr>
          <p:cNvSpPr/>
          <p:nvPr/>
        </p:nvSpPr>
        <p:spPr>
          <a:xfrm>
            <a:off x="8629808" y="3272990"/>
            <a:ext cx="1564929" cy="8428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Regen and Enterprise Strategy group</a:t>
            </a:r>
          </a:p>
          <a:p>
            <a:pPr algn="ctr"/>
            <a:r>
              <a:rPr lang="en-GB" sz="1100" dirty="0">
                <a:solidFill>
                  <a:schemeClr val="tx1"/>
                </a:solidFill>
              </a:rPr>
              <a:t>Fortnightly</a:t>
            </a:r>
          </a:p>
          <a:p>
            <a:pPr algn="ctr"/>
            <a:r>
              <a:rPr lang="en-GB" sz="1100" dirty="0">
                <a:solidFill>
                  <a:schemeClr val="tx1"/>
                </a:solidFill>
              </a:rPr>
              <a:t>Chaired by Helen Martin</a:t>
            </a:r>
          </a:p>
        </p:txBody>
      </p:sp>
      <p:cxnSp>
        <p:nvCxnSpPr>
          <p:cNvPr id="5" name="Straight Connector 4">
            <a:extLst>
              <a:ext uri="{FF2B5EF4-FFF2-40B4-BE49-F238E27FC236}">
                <a16:creationId xmlns:a16="http://schemas.microsoft.com/office/drawing/2014/main" id="{31A2904C-DC67-46FA-AE74-7AB6973B8EDA}"/>
              </a:ext>
            </a:extLst>
          </p:cNvPr>
          <p:cNvCxnSpPr>
            <a:cxnSpLocks/>
          </p:cNvCxnSpPr>
          <p:nvPr/>
        </p:nvCxnSpPr>
        <p:spPr>
          <a:xfrm flipH="1" flipV="1">
            <a:off x="3835549" y="4989548"/>
            <a:ext cx="4" cy="252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D50F97B-ABE5-42B1-B5A4-5D28900ECE8B}"/>
              </a:ext>
            </a:extLst>
          </p:cNvPr>
          <p:cNvCxnSpPr>
            <a:cxnSpLocks/>
            <a:stCxn id="23" idx="0"/>
          </p:cNvCxnSpPr>
          <p:nvPr/>
        </p:nvCxnSpPr>
        <p:spPr>
          <a:xfrm flipV="1">
            <a:off x="5446508" y="4989548"/>
            <a:ext cx="0" cy="173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090CC6D-6C18-4B2B-A8F6-10E929A2B68B}"/>
              </a:ext>
            </a:extLst>
          </p:cNvPr>
          <p:cNvCxnSpPr>
            <a:cxnSpLocks/>
            <a:stCxn id="36" idx="0"/>
          </p:cNvCxnSpPr>
          <p:nvPr/>
        </p:nvCxnSpPr>
        <p:spPr>
          <a:xfrm flipV="1">
            <a:off x="7115981" y="4989548"/>
            <a:ext cx="0" cy="184845"/>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6DA5F8CE-A5D0-4823-991C-47A3586121D8}"/>
              </a:ext>
            </a:extLst>
          </p:cNvPr>
          <p:cNvSpPr/>
          <p:nvPr/>
        </p:nvSpPr>
        <p:spPr>
          <a:xfrm>
            <a:off x="1171574" y="3357685"/>
            <a:ext cx="2220495" cy="66230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IPI Alliance Board</a:t>
            </a:r>
          </a:p>
          <a:p>
            <a:pPr algn="ctr"/>
            <a:r>
              <a:rPr lang="en-GB" sz="1200" dirty="0">
                <a:solidFill>
                  <a:schemeClr val="tx1"/>
                </a:solidFill>
              </a:rPr>
              <a:t>Membership tbc </a:t>
            </a:r>
          </a:p>
        </p:txBody>
      </p:sp>
      <p:cxnSp>
        <p:nvCxnSpPr>
          <p:cNvPr id="53" name="Straight Arrow Connector 52">
            <a:extLst>
              <a:ext uri="{FF2B5EF4-FFF2-40B4-BE49-F238E27FC236}">
                <a16:creationId xmlns:a16="http://schemas.microsoft.com/office/drawing/2014/main" id="{956D990D-43D6-4C51-86D9-0EB995DAC7F8}"/>
              </a:ext>
            </a:extLst>
          </p:cNvPr>
          <p:cNvCxnSpPr>
            <a:cxnSpLocks/>
            <a:stCxn id="10" idx="0"/>
            <a:endCxn id="51" idx="2"/>
          </p:cNvCxnSpPr>
          <p:nvPr/>
        </p:nvCxnSpPr>
        <p:spPr>
          <a:xfrm flipH="1" flipV="1">
            <a:off x="2281822" y="4019992"/>
            <a:ext cx="1865" cy="1133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571E7DA-BAF5-4FF1-9CF7-18BBF977AA32}"/>
              </a:ext>
            </a:extLst>
          </p:cNvPr>
          <p:cNvCxnSpPr>
            <a:cxnSpLocks/>
            <a:stCxn id="51" idx="3"/>
            <a:endCxn id="4" idx="1"/>
          </p:cNvCxnSpPr>
          <p:nvPr/>
        </p:nvCxnSpPr>
        <p:spPr>
          <a:xfrm>
            <a:off x="3392069" y="3688839"/>
            <a:ext cx="886336" cy="145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CA521597-1322-4017-992C-B71682A409C5}"/>
              </a:ext>
            </a:extLst>
          </p:cNvPr>
          <p:cNvSpPr txBox="1"/>
          <p:nvPr/>
        </p:nvSpPr>
        <p:spPr>
          <a:xfrm>
            <a:off x="9656677" y="4608552"/>
            <a:ext cx="1619249" cy="369332"/>
          </a:xfrm>
          <a:prstGeom prst="rect">
            <a:avLst/>
          </a:prstGeom>
          <a:noFill/>
        </p:spPr>
        <p:txBody>
          <a:bodyPr wrap="square" rtlCol="0">
            <a:spAutoFit/>
          </a:bodyPr>
          <a:lstStyle/>
          <a:p>
            <a:r>
              <a:rPr lang="en-GB" u="sng" dirty="0"/>
              <a:t>Notes:</a:t>
            </a:r>
          </a:p>
        </p:txBody>
      </p:sp>
      <p:sp>
        <p:nvSpPr>
          <p:cNvPr id="112" name="TextBox 111">
            <a:extLst>
              <a:ext uri="{FF2B5EF4-FFF2-40B4-BE49-F238E27FC236}">
                <a16:creationId xmlns:a16="http://schemas.microsoft.com/office/drawing/2014/main" id="{4D184012-E298-4CF9-83F2-197C9447B79C}"/>
              </a:ext>
            </a:extLst>
          </p:cNvPr>
          <p:cNvSpPr txBox="1"/>
          <p:nvPr/>
        </p:nvSpPr>
        <p:spPr>
          <a:xfrm>
            <a:off x="9401109" y="4977884"/>
            <a:ext cx="2887207" cy="1938992"/>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200" dirty="0"/>
              <a:t>Alliance Board added which will include contractors and will operate as a ‘virtual business’ and sign off decisions within target cost. </a:t>
            </a:r>
          </a:p>
          <a:p>
            <a:pPr marL="171450" indent="-171450">
              <a:buFont typeface="Arial" panose="020B0604020202020204" pitchFamily="34" charset="0"/>
              <a:buChar char="•"/>
            </a:pPr>
            <a:r>
              <a:rPr lang="en-GB" sz="1200" dirty="0"/>
              <a:t>TBC if </a:t>
            </a:r>
            <a:r>
              <a:rPr lang="en-GB" sz="1200" dirty="0" err="1"/>
              <a:t>DCoT</a:t>
            </a:r>
            <a:r>
              <a:rPr lang="en-GB" sz="1200" dirty="0"/>
              <a:t> will be a member of the alliance board </a:t>
            </a:r>
          </a:p>
          <a:p>
            <a:pPr marL="171450" indent="-171450">
              <a:buFont typeface="Arial" panose="020B0604020202020204" pitchFamily="34" charset="0"/>
              <a:buChar char="•"/>
            </a:pPr>
            <a:r>
              <a:rPr lang="en-GB" sz="1200" dirty="0"/>
              <a:t>Integrated project team added which will have day-to-day responsibility for managing construction works</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374777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D3D50323-71DC-4B9D-AE78-AF2C058F634B}"/>
              </a:ext>
            </a:extLst>
          </p:cNvPr>
          <p:cNvSpPr/>
          <p:nvPr/>
        </p:nvSpPr>
        <p:spPr>
          <a:xfrm>
            <a:off x="731768" y="1411252"/>
            <a:ext cx="5288033" cy="4035495"/>
          </a:xfrm>
          <a:prstGeom prst="roundRect">
            <a:avLst/>
          </a:prstGeom>
          <a:solidFill>
            <a:srgbClr val="C96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79EAD18-C388-442A-AFCB-67EF8FE2EB81}"/>
              </a:ext>
            </a:extLst>
          </p:cNvPr>
          <p:cNvSpPr txBox="1"/>
          <p:nvPr/>
        </p:nvSpPr>
        <p:spPr>
          <a:xfrm>
            <a:off x="7010400" y="1726064"/>
            <a:ext cx="4191000" cy="3631763"/>
          </a:xfrm>
          <a:prstGeom prst="rect">
            <a:avLst/>
          </a:prstGeom>
          <a:noFill/>
        </p:spPr>
        <p:txBody>
          <a:bodyPr wrap="square" rtlCol="0">
            <a:spAutoFit/>
          </a:bodyPr>
          <a:lstStyle/>
          <a:p>
            <a:r>
              <a:rPr lang="en-GB" b="1" dirty="0">
                <a:solidFill>
                  <a:srgbClr val="C00000"/>
                </a:solidFill>
              </a:rPr>
              <a:t>Demolition</a:t>
            </a:r>
          </a:p>
          <a:p>
            <a:endParaRPr lang="en-GB" b="1" dirty="0">
              <a:solidFill>
                <a:srgbClr val="C00000"/>
              </a:solidFill>
            </a:endParaRPr>
          </a:p>
          <a:p>
            <a:pPr marL="285750" indent="-285750">
              <a:buFont typeface="Arial" panose="020B0604020202020204" pitchFamily="34" charset="0"/>
              <a:buChar char="•"/>
            </a:pPr>
            <a:r>
              <a:rPr lang="en-GB" sz="1600" dirty="0"/>
              <a:t>Asbestos removal contractor appointed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Will have access 20</a:t>
            </a:r>
            <a:r>
              <a:rPr lang="en-GB" sz="1600" baseline="30000" dirty="0"/>
              <a:t>th</a:t>
            </a:r>
            <a:r>
              <a:rPr lang="en-GB" sz="1600" dirty="0"/>
              <a:t> June to start surveys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Asbestos removal Sept – to late November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Demolition will start December 2022</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Completion February 2023</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dirty="0"/>
          </a:p>
        </p:txBody>
      </p:sp>
      <p:sp>
        <p:nvSpPr>
          <p:cNvPr id="6" name="TextBox 5">
            <a:extLst>
              <a:ext uri="{FF2B5EF4-FFF2-40B4-BE49-F238E27FC236}">
                <a16:creationId xmlns:a16="http://schemas.microsoft.com/office/drawing/2014/main" id="{FC997950-4DC5-47DA-92E2-9EA8B1C127A5}"/>
              </a:ext>
            </a:extLst>
          </p:cNvPr>
          <p:cNvSpPr txBox="1"/>
          <p:nvPr/>
        </p:nvSpPr>
        <p:spPr>
          <a:xfrm>
            <a:off x="1066800" y="1735686"/>
            <a:ext cx="4667690" cy="3400931"/>
          </a:xfrm>
          <a:prstGeom prst="rect">
            <a:avLst/>
          </a:prstGeom>
          <a:noFill/>
        </p:spPr>
        <p:txBody>
          <a:bodyPr wrap="square" rtlCol="0">
            <a:spAutoFit/>
          </a:bodyPr>
          <a:lstStyle/>
          <a:p>
            <a:r>
              <a:rPr lang="en-GB" b="1" dirty="0">
                <a:solidFill>
                  <a:schemeClr val="bg1"/>
                </a:solidFill>
              </a:rPr>
              <a:t>Land </a:t>
            </a:r>
            <a:r>
              <a:rPr lang="en-GB" b="1" dirty="0" err="1">
                <a:solidFill>
                  <a:schemeClr val="bg1"/>
                </a:solidFill>
              </a:rPr>
              <a:t>Acquistion</a:t>
            </a:r>
            <a:endParaRPr lang="en-GB" b="1" dirty="0">
              <a:solidFill>
                <a:schemeClr val="bg1"/>
              </a:solidFill>
            </a:endParaRPr>
          </a:p>
          <a:p>
            <a:endParaRPr lang="en-GB" b="1" dirty="0">
              <a:solidFill>
                <a:schemeClr val="bg1"/>
              </a:solidFill>
            </a:endParaRPr>
          </a:p>
          <a:p>
            <a:endParaRPr lang="en-GB" sz="100" b="1" dirty="0">
              <a:solidFill>
                <a:schemeClr val="bg1"/>
              </a:solidFill>
            </a:endParaRPr>
          </a:p>
          <a:p>
            <a:pPr marL="285750" indent="-285750">
              <a:buFont typeface="Arial" panose="020B0604020202020204" pitchFamily="34" charset="0"/>
              <a:buChar char="•"/>
            </a:pPr>
            <a:r>
              <a:rPr lang="en-GB" sz="1600" dirty="0">
                <a:solidFill>
                  <a:schemeClr val="bg1"/>
                </a:solidFill>
              </a:rPr>
              <a:t>Offers made to all land owners</a:t>
            </a:r>
          </a:p>
          <a:p>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rPr>
              <a:t>K2 and Castle Hill Banqueting Suite appointing valuers to support process</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rPr>
              <a:t>Section 16 Notice to be issued next week</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rPr>
              <a:t>Preparing documents for a CPO if required go to September Cabinet in order to submit CPO in November </a:t>
            </a:r>
          </a:p>
          <a:p>
            <a:pPr marL="285750" indent="-285750">
              <a:buFont typeface="Arial" panose="020B0604020202020204" pitchFamily="34" charset="0"/>
              <a:buChar char="•"/>
            </a:pPr>
            <a:endParaRPr lang="en-GB" dirty="0"/>
          </a:p>
        </p:txBody>
      </p:sp>
      <p:sp>
        <p:nvSpPr>
          <p:cNvPr id="7" name="Rounded Rectangle 14">
            <a:extLst>
              <a:ext uri="{FF2B5EF4-FFF2-40B4-BE49-F238E27FC236}">
                <a16:creationId xmlns:a16="http://schemas.microsoft.com/office/drawing/2014/main" id="{F72D5E10-4C8E-468D-A376-9D1529F7E62B}"/>
              </a:ext>
            </a:extLst>
          </p:cNvPr>
          <p:cNvSpPr/>
          <p:nvPr/>
        </p:nvSpPr>
        <p:spPr>
          <a:xfrm>
            <a:off x="6172200" y="1512876"/>
            <a:ext cx="5598410" cy="4049724"/>
          </a:xfrm>
          <a:prstGeom prst="roundRect">
            <a:avLst/>
          </a:prstGeom>
          <a:noFill/>
          <a:ln w="38100">
            <a:solidFill>
              <a:srgbClr val="C96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4">
            <a:extLst>
              <a:ext uri="{FF2B5EF4-FFF2-40B4-BE49-F238E27FC236}">
                <a16:creationId xmlns:a16="http://schemas.microsoft.com/office/drawing/2014/main" id="{71DE7512-E86A-4559-9D26-4117A2D2746C}"/>
              </a:ext>
            </a:extLst>
          </p:cNvPr>
          <p:cNvSpPr txBox="1"/>
          <p:nvPr/>
        </p:nvSpPr>
        <p:spPr>
          <a:xfrm>
            <a:off x="757226" y="438461"/>
            <a:ext cx="4566392" cy="614870"/>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lvl="0"/>
            <a:r>
              <a:rPr lang="en-GB" sz="2800" b="1" dirty="0">
                <a:solidFill>
                  <a:schemeClr val="tx1"/>
                </a:solidFill>
              </a:rPr>
              <a:t>Site update </a:t>
            </a:r>
          </a:p>
        </p:txBody>
      </p:sp>
    </p:spTree>
    <p:extLst>
      <p:ext uri="{BB962C8B-B14F-4D97-AF65-F5344CB8AC3E}">
        <p14:creationId xmlns:p14="http://schemas.microsoft.com/office/powerpoint/2010/main" val="107934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49F04A-1432-4A2D-9C7D-F701E20F349F}"/>
              </a:ext>
            </a:extLst>
          </p:cNvPr>
          <p:cNvPicPr>
            <a:picLocks noChangeAspect="1"/>
          </p:cNvPicPr>
          <p:nvPr/>
        </p:nvPicPr>
        <p:blipFill>
          <a:blip r:embed="rId2"/>
          <a:stretch>
            <a:fillRect/>
          </a:stretch>
        </p:blipFill>
        <p:spPr>
          <a:xfrm>
            <a:off x="2895600" y="1433866"/>
            <a:ext cx="8665672" cy="5090131"/>
          </a:xfrm>
          <a:prstGeom prst="rect">
            <a:avLst/>
          </a:prstGeom>
        </p:spPr>
      </p:pic>
      <p:sp>
        <p:nvSpPr>
          <p:cNvPr id="5" name="Rounded Rectangle 4">
            <a:extLst>
              <a:ext uri="{FF2B5EF4-FFF2-40B4-BE49-F238E27FC236}">
                <a16:creationId xmlns:a16="http://schemas.microsoft.com/office/drawing/2014/main" id="{4BD613B1-AA8B-47B2-A76D-68664FFD3219}"/>
              </a:ext>
            </a:extLst>
          </p:cNvPr>
          <p:cNvSpPr txBox="1"/>
          <p:nvPr/>
        </p:nvSpPr>
        <p:spPr>
          <a:xfrm>
            <a:off x="757226" y="438461"/>
            <a:ext cx="4566392" cy="614870"/>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lvl="0"/>
            <a:r>
              <a:rPr lang="en-GB" sz="2800" b="1" dirty="0">
                <a:solidFill>
                  <a:schemeClr val="tx1"/>
                </a:solidFill>
              </a:rPr>
              <a:t>Land Acquisition </a:t>
            </a:r>
          </a:p>
        </p:txBody>
      </p:sp>
    </p:spTree>
    <p:extLst>
      <p:ext uri="{BB962C8B-B14F-4D97-AF65-F5344CB8AC3E}">
        <p14:creationId xmlns:p14="http://schemas.microsoft.com/office/powerpoint/2010/main" val="129898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A2E3A1B8-27A5-4CF5-85F8-EC67F0CD24B8}"/>
              </a:ext>
            </a:extLst>
          </p:cNvPr>
          <p:cNvGraphicFramePr>
            <a:graphicFrameLocks noGrp="1"/>
          </p:cNvGraphicFramePr>
          <p:nvPr>
            <p:extLst>
              <p:ext uri="{D42A27DB-BD31-4B8C-83A1-F6EECF244321}">
                <p14:modId xmlns:p14="http://schemas.microsoft.com/office/powerpoint/2010/main" val="1858297909"/>
              </p:ext>
            </p:extLst>
          </p:nvPr>
        </p:nvGraphicFramePr>
        <p:xfrm>
          <a:off x="2438400" y="228600"/>
          <a:ext cx="10439402" cy="6505167"/>
        </p:xfrm>
        <a:graphic>
          <a:graphicData uri="http://schemas.openxmlformats.org/drawingml/2006/table">
            <a:tbl>
              <a:tblPr/>
              <a:tblGrid>
                <a:gridCol w="325060">
                  <a:extLst>
                    <a:ext uri="{9D8B030D-6E8A-4147-A177-3AD203B41FA5}">
                      <a16:colId xmlns:a16="http://schemas.microsoft.com/office/drawing/2014/main" val="3671617057"/>
                    </a:ext>
                  </a:extLst>
                </a:gridCol>
                <a:gridCol w="450081">
                  <a:extLst>
                    <a:ext uri="{9D8B030D-6E8A-4147-A177-3AD203B41FA5}">
                      <a16:colId xmlns:a16="http://schemas.microsoft.com/office/drawing/2014/main" val="1295605881"/>
                    </a:ext>
                  </a:extLst>
                </a:gridCol>
                <a:gridCol w="2150393">
                  <a:extLst>
                    <a:ext uri="{9D8B030D-6E8A-4147-A177-3AD203B41FA5}">
                      <a16:colId xmlns:a16="http://schemas.microsoft.com/office/drawing/2014/main" val="2572420941"/>
                    </a:ext>
                  </a:extLst>
                </a:gridCol>
                <a:gridCol w="1875343">
                  <a:extLst>
                    <a:ext uri="{9D8B030D-6E8A-4147-A177-3AD203B41FA5}">
                      <a16:colId xmlns:a16="http://schemas.microsoft.com/office/drawing/2014/main" val="3720972490"/>
                    </a:ext>
                  </a:extLst>
                </a:gridCol>
                <a:gridCol w="581357">
                  <a:extLst>
                    <a:ext uri="{9D8B030D-6E8A-4147-A177-3AD203B41FA5}">
                      <a16:colId xmlns:a16="http://schemas.microsoft.com/office/drawing/2014/main" val="868541109"/>
                    </a:ext>
                  </a:extLst>
                </a:gridCol>
                <a:gridCol w="506343">
                  <a:extLst>
                    <a:ext uri="{9D8B030D-6E8A-4147-A177-3AD203B41FA5}">
                      <a16:colId xmlns:a16="http://schemas.microsoft.com/office/drawing/2014/main" val="3597021012"/>
                    </a:ext>
                  </a:extLst>
                </a:gridCol>
                <a:gridCol w="456333">
                  <a:extLst>
                    <a:ext uri="{9D8B030D-6E8A-4147-A177-3AD203B41FA5}">
                      <a16:colId xmlns:a16="http://schemas.microsoft.com/office/drawing/2014/main" val="1449169439"/>
                    </a:ext>
                  </a:extLst>
                </a:gridCol>
                <a:gridCol w="1950355">
                  <a:extLst>
                    <a:ext uri="{9D8B030D-6E8A-4147-A177-3AD203B41FA5}">
                      <a16:colId xmlns:a16="http://schemas.microsoft.com/office/drawing/2014/main" val="3938717871"/>
                    </a:ext>
                  </a:extLst>
                </a:gridCol>
                <a:gridCol w="400073">
                  <a:extLst>
                    <a:ext uri="{9D8B030D-6E8A-4147-A177-3AD203B41FA5}">
                      <a16:colId xmlns:a16="http://schemas.microsoft.com/office/drawing/2014/main" val="1733071184"/>
                    </a:ext>
                  </a:extLst>
                </a:gridCol>
                <a:gridCol w="362566">
                  <a:extLst>
                    <a:ext uri="{9D8B030D-6E8A-4147-A177-3AD203B41FA5}">
                      <a16:colId xmlns:a16="http://schemas.microsoft.com/office/drawing/2014/main" val="325844188"/>
                    </a:ext>
                  </a:extLst>
                </a:gridCol>
                <a:gridCol w="381318">
                  <a:extLst>
                    <a:ext uri="{9D8B030D-6E8A-4147-A177-3AD203B41FA5}">
                      <a16:colId xmlns:a16="http://schemas.microsoft.com/office/drawing/2014/main" val="2061672184"/>
                    </a:ext>
                  </a:extLst>
                </a:gridCol>
                <a:gridCol w="281300">
                  <a:extLst>
                    <a:ext uri="{9D8B030D-6E8A-4147-A177-3AD203B41FA5}">
                      <a16:colId xmlns:a16="http://schemas.microsoft.com/office/drawing/2014/main" val="247675952"/>
                    </a:ext>
                  </a:extLst>
                </a:gridCol>
                <a:gridCol w="400073">
                  <a:extLst>
                    <a:ext uri="{9D8B030D-6E8A-4147-A177-3AD203B41FA5}">
                      <a16:colId xmlns:a16="http://schemas.microsoft.com/office/drawing/2014/main" val="3952997138"/>
                    </a:ext>
                  </a:extLst>
                </a:gridCol>
                <a:gridCol w="318807">
                  <a:extLst>
                    <a:ext uri="{9D8B030D-6E8A-4147-A177-3AD203B41FA5}">
                      <a16:colId xmlns:a16="http://schemas.microsoft.com/office/drawing/2014/main" val="2061150424"/>
                    </a:ext>
                  </a:extLst>
                </a:gridCol>
              </a:tblGrid>
              <a:tr h="568649">
                <a:tc>
                  <a:txBody>
                    <a:bodyPr/>
                    <a:lstStyle/>
                    <a:p>
                      <a:pPr algn="l" fontAlgn="ctr"/>
                      <a:r>
                        <a:rPr lang="en-GB" sz="900" b="1" i="0" u="none" strike="noStrike">
                          <a:solidFill>
                            <a:srgbClr val="FFFFFF"/>
                          </a:solidFill>
                          <a:effectLst/>
                          <a:latin typeface="+mn-lt"/>
                        </a:rPr>
                        <a:t>Risk No</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ctr"/>
                      <a:r>
                        <a:rPr lang="en-GB" sz="900" b="1" i="0" u="none" strike="noStrike">
                          <a:solidFill>
                            <a:srgbClr val="FFFFFF"/>
                          </a:solidFill>
                          <a:effectLst/>
                          <a:latin typeface="+mn-lt"/>
                        </a:rPr>
                        <a:t>Category</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ctr"/>
                      <a:r>
                        <a:rPr lang="en-GB" sz="900" b="1" i="0" u="none" strike="noStrike">
                          <a:solidFill>
                            <a:srgbClr val="FFFFFF"/>
                          </a:solidFill>
                          <a:effectLst/>
                          <a:latin typeface="+mn-lt"/>
                        </a:rPr>
                        <a:t>Title</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ctr"/>
                      <a:r>
                        <a:rPr lang="en-GB" sz="900" b="1" i="0" u="none" strike="noStrike" dirty="0">
                          <a:solidFill>
                            <a:srgbClr val="FFFFFF"/>
                          </a:solidFill>
                          <a:effectLst/>
                          <a:latin typeface="+mn-lt"/>
                        </a:rPr>
                        <a:t>Description and impact </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900" b="1" i="0" u="none" strike="noStrike">
                          <a:solidFill>
                            <a:srgbClr val="FFFFFF"/>
                          </a:solidFill>
                          <a:effectLst/>
                          <a:latin typeface="+mn-lt"/>
                        </a:rPr>
                        <a:t>Unmitigated</a:t>
                      </a:r>
                      <a:br>
                        <a:rPr lang="en-GB" sz="900" b="1" i="0" u="none" strike="noStrike">
                          <a:solidFill>
                            <a:srgbClr val="FFFFFF"/>
                          </a:solidFill>
                          <a:effectLst/>
                          <a:latin typeface="+mn-lt"/>
                        </a:rPr>
                      </a:br>
                      <a:r>
                        <a:rPr lang="en-GB" sz="900" b="1" i="0" u="none" strike="noStrike">
                          <a:solidFill>
                            <a:srgbClr val="FFFFFF"/>
                          </a:solidFill>
                          <a:effectLst/>
                          <a:latin typeface="+mn-lt"/>
                        </a:rPr>
                        <a:t>Probability</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900" b="1" i="0" u="none" strike="noStrike">
                          <a:solidFill>
                            <a:srgbClr val="FFFFFF"/>
                          </a:solidFill>
                          <a:effectLst/>
                          <a:latin typeface="+mn-lt"/>
                        </a:rPr>
                        <a:t>Unmitigated </a:t>
                      </a:r>
                      <a:br>
                        <a:rPr lang="en-GB" sz="900" b="1" i="0" u="none" strike="noStrike">
                          <a:solidFill>
                            <a:srgbClr val="FFFFFF"/>
                          </a:solidFill>
                          <a:effectLst/>
                          <a:latin typeface="+mn-lt"/>
                        </a:rPr>
                      </a:br>
                      <a:r>
                        <a:rPr lang="en-GB" sz="900" b="1" i="0" u="none" strike="noStrike">
                          <a:solidFill>
                            <a:srgbClr val="FFFFFF"/>
                          </a:solidFill>
                          <a:effectLst/>
                          <a:latin typeface="+mn-lt"/>
                        </a:rPr>
                        <a:t>Impact</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900" b="1" i="0" u="none" strike="noStrike" dirty="0">
                          <a:solidFill>
                            <a:srgbClr val="FFFFFF"/>
                          </a:solidFill>
                          <a:effectLst/>
                          <a:latin typeface="+mn-lt"/>
                        </a:rPr>
                        <a:t>Unmitigated</a:t>
                      </a:r>
                      <a:br>
                        <a:rPr lang="en-GB" sz="900" b="1" i="0" u="none" strike="noStrike" dirty="0">
                          <a:solidFill>
                            <a:srgbClr val="FFFFFF"/>
                          </a:solidFill>
                          <a:effectLst/>
                          <a:latin typeface="+mn-lt"/>
                        </a:rPr>
                      </a:br>
                      <a:r>
                        <a:rPr lang="en-GB" sz="900" b="1" i="0" u="none" strike="noStrike" dirty="0">
                          <a:solidFill>
                            <a:srgbClr val="FFFFFF"/>
                          </a:solidFill>
                          <a:effectLst/>
                          <a:latin typeface="+mn-lt"/>
                        </a:rPr>
                        <a:t>Risk Rating</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ctr"/>
                      <a:r>
                        <a:rPr lang="en-GB" sz="900" b="1" i="0" u="none" strike="noStrike" dirty="0">
                          <a:solidFill>
                            <a:srgbClr val="FFFFFF"/>
                          </a:solidFill>
                          <a:effectLst/>
                          <a:latin typeface="+mn-lt"/>
                        </a:rPr>
                        <a:t>Mitigation/ Update</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900" b="1" i="0" u="none" strike="noStrike" dirty="0">
                          <a:solidFill>
                            <a:srgbClr val="FFFFFF"/>
                          </a:solidFill>
                          <a:effectLst/>
                          <a:latin typeface="+mn-lt"/>
                        </a:rPr>
                        <a:t>Mitigated </a:t>
                      </a:r>
                      <a:br>
                        <a:rPr lang="en-GB" sz="900" b="1" i="0" u="none" strike="noStrike" dirty="0">
                          <a:solidFill>
                            <a:srgbClr val="FFFFFF"/>
                          </a:solidFill>
                          <a:effectLst/>
                          <a:latin typeface="+mn-lt"/>
                        </a:rPr>
                      </a:br>
                      <a:r>
                        <a:rPr lang="en-GB" sz="900" b="1" i="0" u="none" strike="noStrike" dirty="0">
                          <a:solidFill>
                            <a:srgbClr val="FFFFFF"/>
                          </a:solidFill>
                          <a:effectLst/>
                          <a:latin typeface="+mn-lt"/>
                        </a:rPr>
                        <a:t>Probability</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900" b="1" i="0" u="none" strike="noStrike">
                          <a:solidFill>
                            <a:srgbClr val="FFFFFF"/>
                          </a:solidFill>
                          <a:effectLst/>
                          <a:latin typeface="+mn-lt"/>
                        </a:rPr>
                        <a:t>Mitigated</a:t>
                      </a:r>
                      <a:br>
                        <a:rPr lang="en-GB" sz="900" b="1" i="0" u="none" strike="noStrike">
                          <a:solidFill>
                            <a:srgbClr val="FFFFFF"/>
                          </a:solidFill>
                          <a:effectLst/>
                          <a:latin typeface="+mn-lt"/>
                        </a:rPr>
                      </a:br>
                      <a:r>
                        <a:rPr lang="en-GB" sz="900" b="1" i="0" u="none" strike="noStrike">
                          <a:solidFill>
                            <a:srgbClr val="FFFFFF"/>
                          </a:solidFill>
                          <a:effectLst/>
                          <a:latin typeface="+mn-lt"/>
                        </a:rPr>
                        <a:t>Impact</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900" b="1" i="0" u="none" strike="noStrike">
                          <a:solidFill>
                            <a:srgbClr val="FFFFFF"/>
                          </a:solidFill>
                          <a:effectLst/>
                          <a:latin typeface="+mn-lt"/>
                        </a:rPr>
                        <a:t>Mitigated </a:t>
                      </a:r>
                      <a:br>
                        <a:rPr lang="en-GB" sz="900" b="1" i="0" u="none" strike="noStrike">
                          <a:solidFill>
                            <a:srgbClr val="FFFFFF"/>
                          </a:solidFill>
                          <a:effectLst/>
                          <a:latin typeface="+mn-lt"/>
                        </a:rPr>
                      </a:br>
                      <a:r>
                        <a:rPr lang="en-GB" sz="900" b="1" i="0" u="none" strike="noStrike">
                          <a:solidFill>
                            <a:srgbClr val="FFFFFF"/>
                          </a:solidFill>
                          <a:effectLst/>
                          <a:latin typeface="+mn-lt"/>
                        </a:rPr>
                        <a:t>Risk Rating</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ctr"/>
                      <a:r>
                        <a:rPr lang="en-GB" sz="900" b="1" i="0" u="none" strike="noStrike">
                          <a:solidFill>
                            <a:srgbClr val="FFFFFF"/>
                          </a:solidFill>
                          <a:effectLst/>
                          <a:latin typeface="+mn-lt"/>
                        </a:rPr>
                        <a:t>Owners</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ctr"/>
                      <a:r>
                        <a:rPr lang="en-GB" sz="900" b="1" i="0" u="none" strike="noStrike">
                          <a:solidFill>
                            <a:srgbClr val="FFFFFF"/>
                          </a:solidFill>
                          <a:effectLst/>
                          <a:latin typeface="+mn-lt"/>
                        </a:rPr>
                        <a:t>Risk score direction of travel</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ctr"/>
                      <a:r>
                        <a:rPr lang="en-GB" sz="900" b="1" i="0" u="none" strike="noStrike">
                          <a:solidFill>
                            <a:srgbClr val="FFFFFF"/>
                          </a:solidFill>
                          <a:effectLst/>
                          <a:latin typeface="+mn-lt"/>
                        </a:rPr>
                        <a:t>Status</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453615043"/>
                  </a:ext>
                </a:extLst>
              </a:tr>
              <a:tr h="114939">
                <a:tc gridSpan="14">
                  <a:txBody>
                    <a:bodyPr/>
                    <a:lstStyle/>
                    <a:p>
                      <a:pPr algn="l" fontAlgn="b"/>
                      <a:r>
                        <a:rPr lang="en-GB" sz="900" b="1" i="0" u="none" strike="noStrike" dirty="0">
                          <a:solidFill>
                            <a:srgbClr val="000000"/>
                          </a:solidFill>
                          <a:effectLst/>
                          <a:latin typeface="+mn-lt"/>
                        </a:rPr>
                        <a:t>Top 3 Risks – Worsening or no change</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ctr"/>
                      <a:endParaRPr lang="en-GB" sz="900" b="0" i="0" u="none" strike="noStrike" dirty="0">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ctr"/>
                      <a:endParaRPr lang="en-GB" sz="800" b="0" i="0" u="none" strike="noStrike" dirty="0">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b"/>
                      <a:endParaRPr lang="en-GB" sz="800" b="0" i="0" u="none" strike="noStrike" dirty="0">
                        <a:solidFill>
                          <a:srgbClr val="000000"/>
                        </a:solidFill>
                        <a:effectLst/>
                        <a:latin typeface="Calibri" panose="020F0502020204030204" pitchFamily="34" charset="0"/>
                      </a:endParaRP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82914073"/>
                  </a:ext>
                </a:extLst>
              </a:tr>
              <a:tr h="795504">
                <a:tc>
                  <a:txBody>
                    <a:bodyPr/>
                    <a:lstStyle/>
                    <a:p>
                      <a:pPr algn="l" fontAlgn="b"/>
                      <a:r>
                        <a:rPr lang="en-GB" sz="900" b="0" i="0" u="none" strike="noStrike" dirty="0">
                          <a:solidFill>
                            <a:srgbClr val="000000"/>
                          </a:solidFill>
                          <a:effectLst/>
                          <a:latin typeface="+mn-lt"/>
                        </a:rPr>
                        <a:t>BR02</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mn-lt"/>
                        </a:rPr>
                        <a:t>Funding</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dirty="0">
                          <a:solidFill>
                            <a:srgbClr val="000000"/>
                          </a:solidFill>
                          <a:effectLst/>
                          <a:latin typeface="+mn-lt"/>
                        </a:rPr>
                        <a:t>Current project cost estimates show there is a need for additional gap funding to deliver 4332 story sqm building</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mn-lt"/>
                        </a:rPr>
                        <a:t>Currently the project budget is esitmated to be around £27m, requirement to reduce project budget or secure gap funding from other sources</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4</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3</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12</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900" b="0" i="0" u="none" strike="noStrike">
                          <a:solidFill>
                            <a:srgbClr val="000000"/>
                          </a:solidFill>
                          <a:effectLst/>
                          <a:latin typeface="+mn-lt"/>
                        </a:rPr>
                        <a:t>Reduce cost of project to fit within £25million budget involves building a smaller building by omitting level 4. Fixtures and fitting to be leased or privately funded. Meanwhile, alternative funding is being sought from WMCA and private donors</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mn-lt"/>
                        </a:rPr>
                        <a:t>4</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3</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12</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900" b="0" i="0" u="none" strike="noStrike">
                          <a:solidFill>
                            <a:srgbClr val="000000"/>
                          </a:solidFill>
                          <a:effectLst/>
                          <a:latin typeface="+mn-lt"/>
                        </a:rPr>
                        <a:t>VS</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mn-lt"/>
                        </a:rPr>
                        <a:t>No change</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Open</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135054"/>
                  </a:ext>
                </a:extLst>
              </a:tr>
              <a:tr h="908932">
                <a:tc>
                  <a:txBody>
                    <a:bodyPr/>
                    <a:lstStyle/>
                    <a:p>
                      <a:pPr algn="l" fontAlgn="b"/>
                      <a:r>
                        <a:rPr lang="en-GB" sz="900" b="0" i="0" u="none" strike="noStrike">
                          <a:solidFill>
                            <a:srgbClr val="000000"/>
                          </a:solidFill>
                          <a:effectLst/>
                          <a:latin typeface="+mn-lt"/>
                        </a:rPr>
                        <a:t>BR05</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mn-lt"/>
                        </a:rPr>
                        <a:t>Site Acquisition</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900" b="1" i="0" u="none" strike="noStrike">
                          <a:solidFill>
                            <a:srgbClr val="000000"/>
                          </a:solidFill>
                          <a:effectLst/>
                          <a:latin typeface="+mn-lt"/>
                        </a:rPr>
                        <a:t>CPO of 15 Castle hill titles may delay programme </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900" b="0" i="0" u="none" strike="noStrike" dirty="0">
                          <a:solidFill>
                            <a:srgbClr val="000000"/>
                          </a:solidFill>
                          <a:effectLst/>
                          <a:latin typeface="+mn-lt"/>
                        </a:rPr>
                        <a:t>A CPO process for 13 or 15 Castle street may delay the programme until 2025 academic year</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dirty="0">
                          <a:solidFill>
                            <a:srgbClr val="000000"/>
                          </a:solidFill>
                          <a:effectLst/>
                          <a:latin typeface="+mn-lt"/>
                        </a:rPr>
                        <a:t>5</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mn-lt"/>
                        </a:rPr>
                        <a:t>4</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mn-lt"/>
                        </a:rPr>
                        <a:t>20</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900" b="0" i="0" u="none" strike="noStrike" dirty="0">
                          <a:solidFill>
                            <a:srgbClr val="000000"/>
                          </a:solidFill>
                          <a:effectLst/>
                          <a:latin typeface="+mn-lt"/>
                        </a:rPr>
                        <a:t>Communication still open with both parties, however, compensation expectations are unrealistic. Both parties now appointing external valuers. Formal CPO process has been commenced and order will be made in July cabinet. Detailed contingency project plan in place. </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mn-lt"/>
                        </a:rPr>
                        <a:t>5</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dirty="0">
                          <a:solidFill>
                            <a:srgbClr val="000000"/>
                          </a:solidFill>
                          <a:effectLst/>
                          <a:latin typeface="+mn-lt"/>
                        </a:rPr>
                        <a:t>3</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dirty="0">
                          <a:solidFill>
                            <a:srgbClr val="000000"/>
                          </a:solidFill>
                          <a:effectLst/>
                          <a:latin typeface="+mn-lt"/>
                        </a:rPr>
                        <a:t>15</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n-GB" sz="900" b="0" i="0" u="none" strike="noStrike">
                          <a:solidFill>
                            <a:srgbClr val="000000"/>
                          </a:solidFill>
                          <a:effectLst/>
                          <a:latin typeface="+mn-lt"/>
                        </a:rPr>
                        <a:t>MCx</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900" b="0" i="0" u="none" strike="noStrike" dirty="0">
                          <a:solidFill>
                            <a:srgbClr val="000000"/>
                          </a:solidFill>
                          <a:effectLst/>
                          <a:latin typeface="+mn-lt"/>
                        </a:rPr>
                        <a:t>No change</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900" b="0" i="0" u="none" strike="noStrike" dirty="0">
                          <a:solidFill>
                            <a:srgbClr val="000000"/>
                          </a:solidFill>
                          <a:effectLst/>
                          <a:latin typeface="+mn-lt"/>
                        </a:rPr>
                        <a:t>Open</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5045004"/>
                  </a:ext>
                </a:extLst>
              </a:tr>
              <a:tr h="908932">
                <a:tc>
                  <a:txBody>
                    <a:bodyPr/>
                    <a:lstStyle/>
                    <a:p>
                      <a:pPr algn="l" fontAlgn="b"/>
                      <a:r>
                        <a:rPr lang="en-GB" sz="900" b="0" i="0" u="none" strike="noStrike">
                          <a:solidFill>
                            <a:srgbClr val="000000"/>
                          </a:solidFill>
                          <a:effectLst/>
                          <a:latin typeface="+mn-lt"/>
                        </a:rPr>
                        <a:t>BR14</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mn-lt"/>
                        </a:rPr>
                        <a:t>Cost</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dirty="0">
                          <a:solidFill>
                            <a:srgbClr val="000000"/>
                          </a:solidFill>
                          <a:effectLst/>
                          <a:latin typeface="+mn-lt"/>
                        </a:rPr>
                        <a:t>Covid-19,  Brexit and/or War in Ukraine worsens inflationary pressures and shortages  </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mn-lt"/>
                        </a:rPr>
                        <a:t>Further shortages may lead delay construction programme or delivery delays and increased costs due shortages and hyperinflation of building supplies</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4</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4</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16</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900" b="0" i="0" u="none" strike="noStrike" dirty="0">
                          <a:solidFill>
                            <a:srgbClr val="000000"/>
                          </a:solidFill>
                          <a:effectLst/>
                          <a:latin typeface="+mn-lt"/>
                        </a:rPr>
                        <a:t>Material and labour issues may be resolved by the time project starts on site.  If current shortages continue until construction phase, costs will increase by circa £1m. IPI delivery method will provide more certainty earlier on about project cost when alliance members have agreed outline solution </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mn-lt"/>
                        </a:rPr>
                        <a:t>4</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mn-lt"/>
                        </a:rPr>
                        <a:t>4</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mn-lt"/>
                        </a:rPr>
                        <a:t>16</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900" b="0" i="0" u="none" strike="noStrike" dirty="0">
                          <a:solidFill>
                            <a:srgbClr val="000000"/>
                          </a:solidFill>
                          <a:effectLst/>
                          <a:latin typeface="+mn-lt"/>
                        </a:rPr>
                        <a:t>VS</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Up</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F8F"/>
                    </a:solidFill>
                  </a:tcPr>
                </a:tc>
                <a:tc>
                  <a:txBody>
                    <a:bodyPr/>
                    <a:lstStyle/>
                    <a:p>
                      <a:pPr algn="l" fontAlgn="b"/>
                      <a:r>
                        <a:rPr lang="en-GB" sz="900" b="0" i="0" u="none" strike="noStrike" dirty="0">
                          <a:solidFill>
                            <a:srgbClr val="000000"/>
                          </a:solidFill>
                          <a:effectLst/>
                          <a:latin typeface="+mn-lt"/>
                        </a:rPr>
                        <a:t>Open</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249924"/>
                  </a:ext>
                </a:extLst>
              </a:tr>
              <a:tr h="114939">
                <a:tc gridSpan="14">
                  <a:txBody>
                    <a:bodyPr/>
                    <a:lstStyle/>
                    <a:p>
                      <a:pPr algn="l" fontAlgn="b"/>
                      <a:r>
                        <a:rPr lang="en-GB" sz="900" b="0" i="0" u="none" strike="noStrike" dirty="0">
                          <a:solidFill>
                            <a:srgbClr val="000000"/>
                          </a:solidFill>
                          <a:effectLst/>
                          <a:latin typeface="+mn-lt"/>
                        </a:rPr>
                        <a:t>Bottom three risks- improving</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ctr"/>
                      <a:endParaRPr lang="en-GB" sz="800" b="0" i="0" u="none" strike="noStrike" dirty="0">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ctr"/>
                      <a:endParaRPr lang="en-GB" sz="900" b="1"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en-GB" sz="800" b="0" i="0" u="none" strike="noStrike">
                        <a:solidFill>
                          <a:srgbClr val="000000"/>
                        </a:solidFill>
                        <a:effectLst/>
                        <a:latin typeface="Calibri" panose="020F0502020204030204" pitchFamily="34" charset="0"/>
                      </a:endParaRP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l" fontAlgn="b"/>
                      <a:endParaRPr lang="en-GB" sz="800" b="0" i="0" u="none" strike="noStrike" dirty="0">
                        <a:solidFill>
                          <a:srgbClr val="000000"/>
                        </a:solidFill>
                        <a:effectLst/>
                        <a:latin typeface="Calibri" panose="020F0502020204030204" pitchFamily="34" charset="0"/>
                      </a:endParaRP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38745785"/>
                  </a:ext>
                </a:extLst>
              </a:tr>
              <a:tr h="682077">
                <a:tc>
                  <a:txBody>
                    <a:bodyPr/>
                    <a:lstStyle/>
                    <a:p>
                      <a:pPr algn="l" fontAlgn="b"/>
                      <a:r>
                        <a:rPr lang="en-GB" sz="900" b="0" i="0" u="none" strike="noStrike" dirty="0">
                          <a:solidFill>
                            <a:srgbClr val="000000"/>
                          </a:solidFill>
                          <a:effectLst/>
                          <a:latin typeface="+mn-lt"/>
                        </a:rPr>
                        <a:t>BR06</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mn-lt"/>
                        </a:rPr>
                        <a:t>Construction contract </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dirty="0">
                          <a:solidFill>
                            <a:srgbClr val="000000"/>
                          </a:solidFill>
                          <a:effectLst/>
                          <a:latin typeface="+mn-lt"/>
                        </a:rPr>
                        <a:t>IPI construction contract is new to local authorities and is relatively untested </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mn-lt"/>
                        </a:rPr>
                        <a:t>IPI Intiatives were succesful in a procurement exercise to proide contract services and consultancy. However, costs were higher than expected and the applicability of the IPI model is in doubt </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4</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4</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16</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900" b="0" i="0" u="none" strike="noStrike">
                          <a:solidFill>
                            <a:srgbClr val="000000"/>
                          </a:solidFill>
                          <a:effectLst/>
                          <a:latin typeface="+mn-lt"/>
                        </a:rPr>
                        <a:t>Continuing dialogue with procurement colleagues and SJ to advise. Legal advise from Trowers and Hamlins shows additional client risks are not substantial. Cabinet approval to use the IPI process has been secured</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3</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3</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mn-lt"/>
                        </a:rPr>
                        <a:t>9</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900" b="0" i="0" u="none" strike="noStrike">
                          <a:solidFill>
                            <a:srgbClr val="000000"/>
                          </a:solidFill>
                          <a:effectLst/>
                          <a:latin typeface="+mn-lt"/>
                        </a:rPr>
                        <a:t>VS</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Down</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GB" sz="900" b="0" i="0" u="none" strike="noStrike" dirty="0">
                          <a:solidFill>
                            <a:srgbClr val="000000"/>
                          </a:solidFill>
                          <a:effectLst/>
                          <a:latin typeface="+mn-lt"/>
                        </a:rPr>
                        <a:t>Open</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764755"/>
                  </a:ext>
                </a:extLst>
              </a:tr>
              <a:tr h="568649">
                <a:tc>
                  <a:txBody>
                    <a:bodyPr/>
                    <a:lstStyle/>
                    <a:p>
                      <a:pPr algn="l" fontAlgn="b"/>
                      <a:r>
                        <a:rPr lang="en-GB" sz="900" b="0" i="0" u="none" strike="noStrike" dirty="0">
                          <a:solidFill>
                            <a:srgbClr val="000000"/>
                          </a:solidFill>
                          <a:effectLst/>
                          <a:latin typeface="+mn-lt"/>
                        </a:rPr>
                        <a:t>BR07</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mn-lt"/>
                        </a:rPr>
                        <a:t>Demolition </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dirty="0">
                          <a:solidFill>
                            <a:srgbClr val="000000"/>
                          </a:solidFill>
                          <a:effectLst/>
                          <a:latin typeface="+mn-lt"/>
                        </a:rPr>
                        <a:t>Ability to discharge pre-demolition conditions within programme </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mn-lt"/>
                        </a:rPr>
                        <a:t>Planning pre-</a:t>
                      </a:r>
                      <a:r>
                        <a:rPr lang="en-GB" sz="900" b="0" i="0" u="none" strike="noStrike" dirty="0" err="1">
                          <a:solidFill>
                            <a:srgbClr val="000000"/>
                          </a:solidFill>
                          <a:effectLst/>
                          <a:latin typeface="+mn-lt"/>
                        </a:rPr>
                        <a:t>deomlition</a:t>
                      </a:r>
                      <a:r>
                        <a:rPr lang="en-GB" sz="900" b="0" i="0" u="none" strike="noStrike" dirty="0">
                          <a:solidFill>
                            <a:srgbClr val="000000"/>
                          </a:solidFill>
                          <a:effectLst/>
                          <a:latin typeface="+mn-lt"/>
                        </a:rPr>
                        <a:t> condition 24 requires main </a:t>
                      </a:r>
                      <a:r>
                        <a:rPr lang="en-GB" sz="900" b="0" i="0" u="none" strike="noStrike" dirty="0" err="1">
                          <a:solidFill>
                            <a:srgbClr val="000000"/>
                          </a:solidFill>
                          <a:effectLst/>
                          <a:latin typeface="+mn-lt"/>
                        </a:rPr>
                        <a:t>contrustion</a:t>
                      </a:r>
                      <a:r>
                        <a:rPr lang="en-GB" sz="900" b="0" i="0" u="none" strike="noStrike" dirty="0">
                          <a:solidFill>
                            <a:srgbClr val="000000"/>
                          </a:solidFill>
                          <a:effectLst/>
                          <a:latin typeface="+mn-lt"/>
                        </a:rPr>
                        <a:t> contract to be let before demolition. This requires the </a:t>
                      </a:r>
                      <a:r>
                        <a:rPr lang="en-GB" sz="900" b="0" i="0" u="none" strike="noStrike" dirty="0" err="1">
                          <a:solidFill>
                            <a:srgbClr val="000000"/>
                          </a:solidFill>
                          <a:effectLst/>
                          <a:latin typeface="+mn-lt"/>
                        </a:rPr>
                        <a:t>allliance</a:t>
                      </a:r>
                      <a:r>
                        <a:rPr lang="en-GB" sz="900" b="0" i="0" u="none" strike="noStrike" dirty="0">
                          <a:solidFill>
                            <a:srgbClr val="000000"/>
                          </a:solidFill>
                          <a:effectLst/>
                          <a:latin typeface="+mn-lt"/>
                        </a:rPr>
                        <a:t> agreement to have been signed by all partners</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3</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3</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mn-lt"/>
                        </a:rPr>
                        <a:t>9</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900" b="0" i="0" u="none" strike="noStrike">
                          <a:solidFill>
                            <a:srgbClr val="000000"/>
                          </a:solidFill>
                          <a:effectLst/>
                          <a:latin typeface="+mn-lt"/>
                        </a:rPr>
                        <a:t>LPA have agreed to discharge onsignature of the alliance contract. </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3</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2</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mn-lt"/>
                        </a:rPr>
                        <a:t>6</a:t>
                      </a:r>
                    </a:p>
                  </a:txBody>
                  <a:tcPr marL="1828" marR="1828" marT="1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GB" sz="900" b="0" i="0" u="none" strike="noStrike">
                          <a:solidFill>
                            <a:srgbClr val="000000"/>
                          </a:solidFill>
                          <a:effectLst/>
                          <a:latin typeface="+mn-lt"/>
                        </a:rPr>
                        <a:t>VS</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Down</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GB" sz="900" b="0" i="0" u="none" strike="noStrike" dirty="0">
                          <a:solidFill>
                            <a:srgbClr val="000000"/>
                          </a:solidFill>
                          <a:effectLst/>
                          <a:latin typeface="+mn-lt"/>
                        </a:rPr>
                        <a:t>Open</a:t>
                      </a:r>
                    </a:p>
                  </a:txBody>
                  <a:tcPr marL="1828" marR="1828" marT="18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715621"/>
                  </a:ext>
                </a:extLst>
              </a:tr>
              <a:tr h="866983">
                <a:tc>
                  <a:txBody>
                    <a:bodyPr/>
                    <a:lstStyle/>
                    <a:p>
                      <a:pPr algn="l" fontAlgn="b"/>
                      <a:r>
                        <a:rPr lang="en-GB" sz="900" b="0" i="0" u="none" strike="noStrike" dirty="0">
                          <a:solidFill>
                            <a:srgbClr val="000000"/>
                          </a:solidFill>
                          <a:effectLst/>
                          <a:latin typeface="+mn-lt"/>
                        </a:rPr>
                        <a:t>BR04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mn-lt"/>
                        </a:rPr>
                        <a:t>Legal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mn-lt"/>
                        </a:rPr>
                        <a:t>Restrictive covenant on Hippodrome land may restrict land use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mn-lt"/>
                        </a:rPr>
                        <a:t>Covenant on Hippodrome </a:t>
                      </a:r>
                      <a:r>
                        <a:rPr lang="en-GB" sz="900" b="0" i="0" u="none" strike="noStrike" dirty="0" err="1">
                          <a:solidFill>
                            <a:srgbClr val="000000"/>
                          </a:solidFill>
                          <a:effectLst/>
                          <a:latin typeface="+mn-lt"/>
                        </a:rPr>
                        <a:t>sitewould</a:t>
                      </a:r>
                      <a:r>
                        <a:rPr lang="en-GB" sz="900" b="0" i="0" u="none" strike="noStrike" dirty="0">
                          <a:solidFill>
                            <a:srgbClr val="000000"/>
                          </a:solidFill>
                          <a:effectLst/>
                          <a:latin typeface="+mn-lt"/>
                        </a:rPr>
                        <a:t> restrict future uses if not mitigated</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mn-lt"/>
                        </a:rPr>
                        <a:t>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mn-lt"/>
                        </a:rPr>
                        <a:t>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900" b="0" i="0" u="none" strike="noStrike" dirty="0">
                          <a:solidFill>
                            <a:srgbClr val="000000"/>
                          </a:solidFill>
                          <a:effectLst/>
                          <a:latin typeface="+mn-lt"/>
                        </a:rPr>
                        <a:t>Legal opinion of Tim Mould QC received confirming the councils ability to override the covenant with section 203 of the HPA. Land </a:t>
                      </a:r>
                      <a:r>
                        <a:rPr lang="en-GB" sz="900" b="0" i="0" u="none" strike="noStrike" dirty="0" err="1">
                          <a:solidFill>
                            <a:srgbClr val="000000"/>
                          </a:solidFill>
                          <a:effectLst/>
                          <a:latin typeface="+mn-lt"/>
                        </a:rPr>
                        <a:t>appropraition</a:t>
                      </a:r>
                      <a:r>
                        <a:rPr lang="en-GB" sz="900" b="0" i="0" u="none" strike="noStrike" dirty="0">
                          <a:solidFill>
                            <a:srgbClr val="000000"/>
                          </a:solidFill>
                          <a:effectLst/>
                          <a:latin typeface="+mn-lt"/>
                        </a:rPr>
                        <a:t> for planning purposes and release of covenant will be achieved by July cabinet report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mn-lt"/>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mn-lt"/>
                        </a:rPr>
                        <a:t>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mn-lt"/>
                        </a:rPr>
                        <a:t>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GB" sz="900" b="0" i="0" u="none" strike="noStrike" dirty="0">
                          <a:solidFill>
                            <a:srgbClr val="000000"/>
                          </a:solidFill>
                          <a:effectLst/>
                          <a:latin typeface="+mn-lt"/>
                        </a:rPr>
                        <a:t>MW</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mn-lt"/>
                        </a:rPr>
                        <a:t>Down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GB" sz="900" b="0" i="0" u="none" strike="noStrike" dirty="0">
                          <a:solidFill>
                            <a:srgbClr val="000000"/>
                          </a:solidFill>
                          <a:effectLst/>
                          <a:latin typeface="+mn-lt"/>
                        </a:rPr>
                        <a:t>Open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052952"/>
                  </a:ext>
                </a:extLst>
              </a:tr>
            </a:tbl>
          </a:graphicData>
        </a:graphic>
      </p:graphicFrame>
      <p:sp>
        <p:nvSpPr>
          <p:cNvPr id="4" name="Rounded Rectangle 4">
            <a:extLst>
              <a:ext uri="{FF2B5EF4-FFF2-40B4-BE49-F238E27FC236}">
                <a16:creationId xmlns:a16="http://schemas.microsoft.com/office/drawing/2014/main" id="{B74A58F3-8DF5-434A-BA3B-B32ACB8386D7}"/>
              </a:ext>
            </a:extLst>
          </p:cNvPr>
          <p:cNvSpPr txBox="1"/>
          <p:nvPr/>
        </p:nvSpPr>
        <p:spPr>
          <a:xfrm>
            <a:off x="757226" y="438461"/>
            <a:ext cx="4566392" cy="614870"/>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lvl="0"/>
            <a:r>
              <a:rPr lang="en-GB" sz="2800" b="1" dirty="0">
                <a:solidFill>
                  <a:schemeClr val="tx1"/>
                </a:solidFill>
              </a:rPr>
              <a:t>RISKS </a:t>
            </a:r>
          </a:p>
        </p:txBody>
      </p:sp>
    </p:spTree>
    <p:extLst>
      <p:ext uri="{BB962C8B-B14F-4D97-AF65-F5344CB8AC3E}">
        <p14:creationId xmlns:p14="http://schemas.microsoft.com/office/powerpoint/2010/main" val="2475348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6E7A0CC-85F0-42C1-A736-4F3A4A6C0E30}"/>
              </a:ext>
            </a:extLst>
          </p:cNvPr>
          <p:cNvSpPr/>
          <p:nvPr/>
        </p:nvSpPr>
        <p:spPr>
          <a:xfrm>
            <a:off x="620806" y="3583663"/>
            <a:ext cx="10825174" cy="237566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6187903B-04E4-45F3-833C-44A31F2973FB}"/>
              </a:ext>
            </a:extLst>
          </p:cNvPr>
          <p:cNvSpPr/>
          <p:nvPr/>
        </p:nvSpPr>
        <p:spPr>
          <a:xfrm>
            <a:off x="609600" y="1053331"/>
            <a:ext cx="10825174" cy="23756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4">
            <a:extLst>
              <a:ext uri="{FF2B5EF4-FFF2-40B4-BE49-F238E27FC236}">
                <a16:creationId xmlns:a16="http://schemas.microsoft.com/office/drawing/2014/main" id="{7BE77283-9482-46C9-952C-0600079C5514}"/>
              </a:ext>
            </a:extLst>
          </p:cNvPr>
          <p:cNvSpPr txBox="1"/>
          <p:nvPr/>
        </p:nvSpPr>
        <p:spPr>
          <a:xfrm>
            <a:off x="685800" y="324161"/>
            <a:ext cx="4566392" cy="614870"/>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lvl="0"/>
            <a:r>
              <a:rPr lang="en-GB" sz="2800" b="1" dirty="0">
                <a:solidFill>
                  <a:schemeClr val="tx1"/>
                </a:solidFill>
              </a:rPr>
              <a:t>Programme </a:t>
            </a:r>
          </a:p>
        </p:txBody>
      </p:sp>
      <p:sp>
        <p:nvSpPr>
          <p:cNvPr id="8" name="TextBox 7">
            <a:extLst>
              <a:ext uri="{FF2B5EF4-FFF2-40B4-BE49-F238E27FC236}">
                <a16:creationId xmlns:a16="http://schemas.microsoft.com/office/drawing/2014/main" id="{A147C2F2-4B51-46C2-8864-CBCFE6C421DE}"/>
              </a:ext>
            </a:extLst>
          </p:cNvPr>
          <p:cNvSpPr txBox="1"/>
          <p:nvPr/>
        </p:nvSpPr>
        <p:spPr>
          <a:xfrm>
            <a:off x="914400" y="1219200"/>
            <a:ext cx="10134600" cy="1754326"/>
          </a:xfrm>
          <a:prstGeom prst="rect">
            <a:avLst/>
          </a:prstGeom>
          <a:noFill/>
        </p:spPr>
        <p:txBody>
          <a:bodyPr wrap="square" rtlCol="0">
            <a:spAutoFit/>
          </a:bodyPr>
          <a:lstStyle/>
          <a:p>
            <a:pPr marL="0" indent="0">
              <a:buNone/>
            </a:pPr>
            <a:r>
              <a:rPr lang="en-GB" sz="1800" b="1" dirty="0"/>
              <a:t>If no CPO required </a:t>
            </a:r>
          </a:p>
          <a:p>
            <a:r>
              <a:rPr lang="en-GB" sz="1800" dirty="0"/>
              <a:t>Acquire site							                                                                              November 2022</a:t>
            </a:r>
          </a:p>
          <a:p>
            <a:r>
              <a:rPr lang="en-GB" sz="1800" dirty="0"/>
              <a:t>Sign alliance agreement (construction contract) 			                                                    December 2022 </a:t>
            </a:r>
          </a:p>
          <a:p>
            <a:r>
              <a:rPr lang="en-GB" sz="1800" dirty="0"/>
              <a:t>Whole site cleared and remediated 					                                                    June 2023 </a:t>
            </a:r>
          </a:p>
          <a:p>
            <a:r>
              <a:rPr lang="en-GB" sz="1800" dirty="0"/>
              <a:t>Construction commences 						                                                             October 2023 </a:t>
            </a:r>
          </a:p>
          <a:p>
            <a:r>
              <a:rPr lang="en-GB" sz="1800" dirty="0"/>
              <a:t>HID Operational							                                                                      March 2025</a:t>
            </a:r>
          </a:p>
        </p:txBody>
      </p:sp>
      <p:sp>
        <p:nvSpPr>
          <p:cNvPr id="12" name="TextBox 11">
            <a:extLst>
              <a:ext uri="{FF2B5EF4-FFF2-40B4-BE49-F238E27FC236}">
                <a16:creationId xmlns:a16="http://schemas.microsoft.com/office/drawing/2014/main" id="{E4E85BE3-6DC7-45D9-9834-53B1694C4FC1}"/>
              </a:ext>
            </a:extLst>
          </p:cNvPr>
          <p:cNvSpPr txBox="1"/>
          <p:nvPr/>
        </p:nvSpPr>
        <p:spPr>
          <a:xfrm>
            <a:off x="914400" y="3733800"/>
            <a:ext cx="10210800" cy="2308324"/>
          </a:xfrm>
          <a:prstGeom prst="rect">
            <a:avLst/>
          </a:prstGeom>
          <a:noFill/>
        </p:spPr>
        <p:txBody>
          <a:bodyPr wrap="square" rtlCol="0">
            <a:spAutoFit/>
          </a:bodyPr>
          <a:lstStyle/>
          <a:p>
            <a:pPr marL="0" indent="0">
              <a:buNone/>
            </a:pPr>
            <a:r>
              <a:rPr lang="en-GB" sz="1800" b="1" dirty="0"/>
              <a:t>If CPO required:</a:t>
            </a:r>
          </a:p>
          <a:p>
            <a:r>
              <a:rPr lang="en-GB" sz="1800" dirty="0"/>
              <a:t>Alliance agreement signed 						                                                              December 2022</a:t>
            </a:r>
          </a:p>
          <a:p>
            <a:r>
              <a:rPr lang="en-GB" sz="1800" dirty="0"/>
              <a:t>Hippodrome demolished						                                                              February 2023 </a:t>
            </a:r>
          </a:p>
          <a:p>
            <a:r>
              <a:rPr lang="en-GB" sz="1800" dirty="0"/>
              <a:t>Full site acquired 						                                                                                July 2023 </a:t>
            </a:r>
          </a:p>
          <a:p>
            <a:r>
              <a:rPr lang="en-GB" sz="1800" dirty="0"/>
              <a:t>Full site cleared and remediated (13 &amp; 15 castle hill) 			                                             November 2023</a:t>
            </a:r>
          </a:p>
          <a:p>
            <a:r>
              <a:rPr lang="en-GB" sz="1800" dirty="0"/>
              <a:t>Construction commences 						                                                               December 2023</a:t>
            </a:r>
          </a:p>
          <a:p>
            <a:r>
              <a:rPr lang="en-GB" sz="1800" dirty="0"/>
              <a:t>HID Operational 							                                                                        May 2025</a:t>
            </a:r>
          </a:p>
          <a:p>
            <a:endParaRPr lang="en-GB" sz="1800" dirty="0"/>
          </a:p>
        </p:txBody>
      </p:sp>
    </p:spTree>
    <p:extLst>
      <p:ext uri="{BB962C8B-B14F-4D97-AF65-F5344CB8AC3E}">
        <p14:creationId xmlns:p14="http://schemas.microsoft.com/office/powerpoint/2010/main" val="3920341818"/>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A5DCC37-7DC4-42B0-A567-C8239F3A5D7B}" vid="{4989240E-636F-40A2-B3D9-DBBBE90FC5A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2144</TotalTime>
  <Words>1150</Words>
  <Application>Microsoft Office PowerPoint</Application>
  <PresentationFormat>Widescreen</PresentationFormat>
  <Paragraphs>241</Paragraphs>
  <Slides>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Theme1</vt:lpstr>
      <vt:lpstr>Custom Design</vt:lpstr>
      <vt:lpstr>Health Innovation Dudley Project Update– Towns Board June 2022  </vt:lpstr>
      <vt:lpstr>PowerPoint Presentation</vt:lpstr>
      <vt:lpstr>Project governance: pre-alliance Jan 2022 – Dec 2022</vt:lpstr>
      <vt:lpstr>Proposed project governance: post- alliance Dec 22 onwards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Field (Projects and Delivery)</dc:creator>
  <cp:lastModifiedBy>Penny Winsper</cp:lastModifiedBy>
  <cp:revision>52</cp:revision>
  <dcterms:modified xsi:type="dcterms:W3CDTF">2022-06-17T06:35:29Z</dcterms:modified>
</cp:coreProperties>
</file>